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notesMasterIdLst>
    <p:notesMasterId r:id="rId13"/>
  </p:notesMasterIdLst>
  <p:sldIdLst>
    <p:sldId id="256" r:id="rId2"/>
    <p:sldId id="257" r:id="rId3"/>
    <p:sldId id="258" r:id="rId4"/>
    <p:sldId id="269" r:id="rId5"/>
    <p:sldId id="259" r:id="rId6"/>
    <p:sldId id="262" r:id="rId7"/>
    <p:sldId id="268" r:id="rId8"/>
    <p:sldId id="267" r:id="rId9"/>
    <p:sldId id="266" r:id="rId10"/>
    <p:sldId id="263" r:id="rId11"/>
    <p:sldId id="261" r:id="rId12"/>
  </p:sldIdLst>
  <p:sldSz cx="9144000" cy="6858000" type="screen4x3"/>
  <p:notesSz cx="6858000" cy="9144000"/>
  <p:defaultTextStyle>
    <a:defPPr>
      <a:defRPr lang="es-P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1" autoAdjust="0"/>
    <p:restoredTop sz="87000" autoAdjust="0"/>
  </p:normalViewPr>
  <p:slideViewPr>
    <p:cSldViewPr>
      <p:cViewPr varScale="1">
        <p:scale>
          <a:sx n="68" d="100"/>
          <a:sy n="68" d="100"/>
        </p:scale>
        <p:origin x="-1218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0" d="100"/>
          <a:sy n="60" d="100"/>
        </p:scale>
        <p:origin x="-2478" y="-78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P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50B9CCA-5936-4381-A731-C75BB772E26E}" type="datetimeFigureOut">
              <a:rPr lang="es-PR" smtClean="0"/>
              <a:pPr/>
              <a:t>18/07/2009</a:t>
            </a:fld>
            <a:endParaRPr lang="es-P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P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P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P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53E1661-EAB8-4B99-99A9-73683947C2C6}" type="slidenum">
              <a:rPr lang="es-PR" smtClean="0"/>
              <a:pPr/>
              <a:t>‹#›</a:t>
            </a:fld>
            <a:endParaRPr lang="es-P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P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53E1661-EAB8-4B99-99A9-73683947C2C6}" type="slidenum">
              <a:rPr lang="es-PR" smtClean="0"/>
              <a:pPr/>
              <a:t>1</a:t>
            </a:fld>
            <a:endParaRPr lang="es-PR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Parallel Computing -&gt; Specially the performance part.  And explain how</a:t>
            </a:r>
            <a:endParaRPr lang="es-P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53E1661-EAB8-4B99-99A9-73683947C2C6}" type="slidenum">
              <a:rPr lang="es-PR" smtClean="0"/>
              <a:pPr/>
              <a:t>3</a:t>
            </a:fld>
            <a:endParaRPr lang="es-P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mtClean="0"/>
              <a:t>Consist of…</a:t>
            </a:r>
            <a:endParaRPr lang="es-P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53E1661-EAB8-4B99-99A9-73683947C2C6}" type="slidenum">
              <a:rPr lang="es-PR" smtClean="0"/>
              <a:pPr/>
              <a:t>8</a:t>
            </a:fld>
            <a:endParaRPr lang="es-PR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E3CB991-12A1-4A2C-92B0-25FDABFF7351}" type="slidenum">
              <a:rPr lang="en-US"/>
              <a:pPr/>
              <a:t>9</a:t>
            </a:fld>
            <a:endParaRPr lang="en-US"/>
          </a:p>
        </p:txBody>
      </p:sp>
      <p:sp>
        <p:nvSpPr>
          <p:cNvPr id="40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P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r>
              <a:rPr lang="en-US" smtClean="0"/>
              <a:t>07/17/2009</a:t>
            </a:r>
            <a:endParaRPr lang="es-PR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s-PR" dirty="0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E3C72136-F131-474A-BC66-2F7A01935313}" type="slidenum">
              <a:rPr lang="es-PR" smtClean="0"/>
              <a:pPr/>
              <a:t>‹#›</a:t>
            </a:fld>
            <a:endParaRPr lang="es-P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619AC-DE85-4414-959A-DD7A94D34B40}" type="datetimeFigureOut">
              <a:rPr lang="es-PR" smtClean="0"/>
              <a:pPr/>
              <a:t>18/07/2009</a:t>
            </a:fld>
            <a:endParaRPr lang="es-P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C72136-F131-474A-BC66-2F7A01935313}" type="slidenum">
              <a:rPr lang="es-PR" smtClean="0"/>
              <a:pPr/>
              <a:t>‹#›</a:t>
            </a:fld>
            <a:endParaRPr lang="es-P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619AC-DE85-4414-959A-DD7A94D34B40}" type="datetimeFigureOut">
              <a:rPr lang="es-PR" smtClean="0"/>
              <a:pPr/>
              <a:t>18/07/2009</a:t>
            </a:fld>
            <a:endParaRPr lang="es-P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C72136-F131-474A-BC66-2F7A01935313}" type="slidenum">
              <a:rPr lang="es-PR" smtClean="0"/>
              <a:pPr/>
              <a:t>‹#›</a:t>
            </a:fld>
            <a:endParaRPr lang="es-P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73C619AC-DE85-4414-959A-DD7A94D34B40}" type="datetimeFigureOut">
              <a:rPr lang="es-PR" smtClean="0"/>
              <a:pPr/>
              <a:t>18/07/2009</a:t>
            </a:fld>
            <a:endParaRPr lang="es-P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E3C72136-F131-474A-BC66-2F7A01935313}" type="slidenum">
              <a:rPr lang="es-PR" smtClean="0"/>
              <a:pPr/>
              <a:t>‹#›</a:t>
            </a:fld>
            <a:endParaRPr lang="es-PR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s-P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73C619AC-DE85-4414-959A-DD7A94D34B40}" type="datetimeFigureOut">
              <a:rPr lang="es-PR" smtClean="0"/>
              <a:pPr/>
              <a:t>18/07/2009</a:t>
            </a:fld>
            <a:endParaRPr lang="es-P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s-PR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E3C72136-F131-474A-BC66-2F7A01935313}" type="slidenum">
              <a:rPr lang="es-PR" smtClean="0"/>
              <a:pPr/>
              <a:t>‹#›</a:t>
            </a:fld>
            <a:endParaRPr lang="es-P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619AC-DE85-4414-959A-DD7A94D34B40}" type="datetimeFigureOut">
              <a:rPr lang="es-PR" smtClean="0"/>
              <a:pPr/>
              <a:t>18/07/2009</a:t>
            </a:fld>
            <a:endParaRPr lang="es-P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C72136-F131-474A-BC66-2F7A01935313}" type="slidenum">
              <a:rPr lang="es-PR" smtClean="0"/>
              <a:pPr/>
              <a:t>‹#›</a:t>
            </a:fld>
            <a:endParaRPr lang="es-PR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619AC-DE85-4414-959A-DD7A94D34B40}" type="datetimeFigureOut">
              <a:rPr lang="es-PR" smtClean="0"/>
              <a:pPr/>
              <a:t>18/07/2009</a:t>
            </a:fld>
            <a:endParaRPr lang="es-P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C72136-F131-474A-BC66-2F7A01935313}" type="slidenum">
              <a:rPr lang="es-PR" smtClean="0"/>
              <a:pPr/>
              <a:t>‹#›</a:t>
            </a:fld>
            <a:endParaRPr lang="es-PR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73C619AC-DE85-4414-959A-DD7A94D34B40}" type="datetimeFigureOut">
              <a:rPr lang="es-PR" smtClean="0"/>
              <a:pPr/>
              <a:t>18/07/2009</a:t>
            </a:fld>
            <a:endParaRPr lang="es-P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E3C72136-F131-474A-BC66-2F7A01935313}" type="slidenum">
              <a:rPr lang="es-PR" smtClean="0"/>
              <a:pPr/>
              <a:t>‹#›</a:t>
            </a:fld>
            <a:endParaRPr lang="es-P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s-P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619AC-DE85-4414-959A-DD7A94D34B40}" type="datetimeFigureOut">
              <a:rPr lang="es-PR" smtClean="0"/>
              <a:pPr/>
              <a:t>18/07/2009</a:t>
            </a:fld>
            <a:endParaRPr lang="es-P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C72136-F131-474A-BC66-2F7A01935313}" type="slidenum">
              <a:rPr lang="es-PR" smtClean="0"/>
              <a:pPr/>
              <a:t>‹#›</a:t>
            </a:fld>
            <a:endParaRPr lang="es-P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73C619AC-DE85-4414-959A-DD7A94D34B40}" type="datetimeFigureOut">
              <a:rPr lang="es-PR" smtClean="0"/>
              <a:pPr/>
              <a:t>18/07/2009</a:t>
            </a:fld>
            <a:endParaRPr lang="es-PR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E3C72136-F131-474A-BC66-2F7A01935313}" type="slidenum">
              <a:rPr lang="es-PR" smtClean="0"/>
              <a:pPr/>
              <a:t>‹#›</a:t>
            </a:fld>
            <a:endParaRPr lang="es-PR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s-P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73C619AC-DE85-4414-959A-DD7A94D34B40}" type="datetimeFigureOut">
              <a:rPr lang="es-PR" smtClean="0"/>
              <a:pPr/>
              <a:t>18/07/2009</a:t>
            </a:fld>
            <a:endParaRPr lang="es-PR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E3C72136-F131-474A-BC66-2F7A01935313}" type="slidenum">
              <a:rPr lang="es-PR" smtClean="0"/>
              <a:pPr/>
              <a:t>‹#›</a:t>
            </a:fld>
            <a:endParaRPr lang="es-PR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s-P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73C619AC-DE85-4414-959A-DD7A94D34B40}" type="datetimeFigureOut">
              <a:rPr lang="es-PR" smtClean="0"/>
              <a:pPr/>
              <a:t>18/07/2009</a:t>
            </a:fld>
            <a:endParaRPr lang="es-P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s-PR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E3C72136-F131-474A-BC66-2F7A01935313}" type="slidenum">
              <a:rPr lang="es-PR" smtClean="0"/>
              <a:pPr/>
              <a:t>‹#›</a:t>
            </a:fld>
            <a:endParaRPr lang="es-P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09800" y="2667000"/>
            <a:ext cx="6172200" cy="1894362"/>
          </a:xfrm>
        </p:spPr>
        <p:txBody>
          <a:bodyPr/>
          <a:lstStyle/>
          <a:p>
            <a:r>
              <a:rPr lang="en-US" dirty="0" smtClean="0"/>
              <a:t>GUI for Parallel Computing Lab</a:t>
            </a:r>
            <a:endParaRPr lang="es-P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By:</a:t>
            </a:r>
          </a:p>
          <a:p>
            <a:r>
              <a:rPr lang="en-US" dirty="0" smtClean="0"/>
              <a:t>Wilberto Lopez</a:t>
            </a:r>
            <a:endParaRPr lang="es-P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Currently working on…</a:t>
            </a:r>
            <a:endParaRPr lang="es-PR" dirty="0"/>
          </a:p>
        </p:txBody>
      </p:sp>
      <p:pic>
        <p:nvPicPr>
          <p:cNvPr id="7" name="Content Placeholder 6" descr="prof.pn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1144984" y="1600200"/>
            <a:ext cx="6092031" cy="4873625"/>
          </a:xfrm>
        </p:spPr>
      </p:pic>
      <p:sp>
        <p:nvSpPr>
          <p:cNvPr id="4" name="Line Callout 1 3"/>
          <p:cNvSpPr/>
          <p:nvPr/>
        </p:nvSpPr>
        <p:spPr>
          <a:xfrm>
            <a:off x="5943600" y="762000"/>
            <a:ext cx="2286000" cy="609600"/>
          </a:xfrm>
          <a:prstGeom prst="borderCallout1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Jumpshot</a:t>
            </a:r>
            <a:r>
              <a:rPr lang="en-US" dirty="0" smtClean="0"/>
              <a:t> Visualization tool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14400" y="2971800"/>
            <a:ext cx="76962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dirty="0" smtClean="0"/>
              <a:t>QUESTIONS?</a:t>
            </a:r>
            <a:endParaRPr lang="es-PR" sz="1600" dirty="0"/>
          </a:p>
        </p:txBody>
      </p:sp>
      <p:pic>
        <p:nvPicPr>
          <p:cNvPr id="1026" name="Picture 2" descr="C:\Users\Sednus\AppData\Local\Microsoft\Windows\Temporary Internet Files\Content.IE5\SLS11MSB\MCj00787110000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212265" y="4114800"/>
            <a:ext cx="1025156" cy="248650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The GUI </a:t>
            </a:r>
            <a:endParaRPr lang="es-P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noFill/>
        </p:spPr>
        <p:txBody>
          <a:bodyPr/>
          <a:lstStyle/>
          <a:p>
            <a:r>
              <a:rPr lang="en-US" dirty="0" smtClean="0"/>
              <a:t>The GUI is an applet that will work as an interface between the web and a computer cluster.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Java implementation</a:t>
            </a:r>
            <a:r>
              <a:rPr lang="es-PR" dirty="0" smtClean="0"/>
              <a:t>.</a:t>
            </a:r>
          </a:p>
          <a:p>
            <a:pPr lvl="8"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</p:txBody>
      </p:sp>
      <p:sp>
        <p:nvSpPr>
          <p:cNvPr id="4" name="Rounded Rectangle 3"/>
          <p:cNvSpPr/>
          <p:nvPr/>
        </p:nvSpPr>
        <p:spPr>
          <a:xfrm>
            <a:off x="7162800" y="4546600"/>
            <a:ext cx="685800" cy="33866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12</a:t>
            </a:r>
            <a:endParaRPr lang="es-PR" dirty="0"/>
          </a:p>
        </p:txBody>
      </p:sp>
      <p:sp>
        <p:nvSpPr>
          <p:cNvPr id="5" name="Rounded Rectangle 4"/>
          <p:cNvSpPr/>
          <p:nvPr/>
        </p:nvSpPr>
        <p:spPr>
          <a:xfrm>
            <a:off x="7315200" y="4699000"/>
            <a:ext cx="685800" cy="33866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11</a:t>
            </a:r>
            <a:endParaRPr lang="es-PR" dirty="0"/>
          </a:p>
        </p:txBody>
      </p:sp>
      <p:sp>
        <p:nvSpPr>
          <p:cNvPr id="6" name="Rounded Rectangle 5"/>
          <p:cNvSpPr/>
          <p:nvPr/>
        </p:nvSpPr>
        <p:spPr>
          <a:xfrm>
            <a:off x="7467600" y="4851400"/>
            <a:ext cx="685800" cy="33866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10</a:t>
            </a:r>
            <a:endParaRPr lang="es-PR" dirty="0"/>
          </a:p>
        </p:txBody>
      </p:sp>
      <p:sp>
        <p:nvSpPr>
          <p:cNvPr id="7" name="Rounded Rectangle 6"/>
          <p:cNvSpPr/>
          <p:nvPr/>
        </p:nvSpPr>
        <p:spPr>
          <a:xfrm>
            <a:off x="7620000" y="5003800"/>
            <a:ext cx="685800" cy="33866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9</a:t>
            </a:r>
            <a:endParaRPr lang="es-PR" dirty="0"/>
          </a:p>
        </p:txBody>
      </p:sp>
      <p:sp>
        <p:nvSpPr>
          <p:cNvPr id="8" name="Rounded Rectangle 7"/>
          <p:cNvSpPr/>
          <p:nvPr/>
        </p:nvSpPr>
        <p:spPr>
          <a:xfrm>
            <a:off x="6248400" y="4546600"/>
            <a:ext cx="685800" cy="33866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8</a:t>
            </a:r>
            <a:endParaRPr lang="es-PR" dirty="0"/>
          </a:p>
        </p:txBody>
      </p:sp>
      <p:sp>
        <p:nvSpPr>
          <p:cNvPr id="10" name="Rounded Rectangle 9"/>
          <p:cNvSpPr/>
          <p:nvPr/>
        </p:nvSpPr>
        <p:spPr>
          <a:xfrm>
            <a:off x="6400800" y="4699000"/>
            <a:ext cx="685800" cy="33866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7</a:t>
            </a:r>
            <a:endParaRPr lang="es-PR" dirty="0"/>
          </a:p>
        </p:txBody>
      </p:sp>
      <p:sp>
        <p:nvSpPr>
          <p:cNvPr id="11" name="Rounded Rectangle 10"/>
          <p:cNvSpPr/>
          <p:nvPr/>
        </p:nvSpPr>
        <p:spPr>
          <a:xfrm>
            <a:off x="6553200" y="4851400"/>
            <a:ext cx="685800" cy="33866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6</a:t>
            </a:r>
            <a:endParaRPr lang="es-PR" dirty="0"/>
          </a:p>
        </p:txBody>
      </p:sp>
      <p:sp>
        <p:nvSpPr>
          <p:cNvPr id="12" name="Rounded Rectangle 11"/>
          <p:cNvSpPr/>
          <p:nvPr/>
        </p:nvSpPr>
        <p:spPr>
          <a:xfrm>
            <a:off x="6705600" y="5003800"/>
            <a:ext cx="685800" cy="33866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5</a:t>
            </a:r>
            <a:endParaRPr lang="es-PR" dirty="0"/>
          </a:p>
        </p:txBody>
      </p:sp>
      <p:sp>
        <p:nvSpPr>
          <p:cNvPr id="13" name="Rounded Rectangle 12"/>
          <p:cNvSpPr/>
          <p:nvPr/>
        </p:nvSpPr>
        <p:spPr>
          <a:xfrm>
            <a:off x="5334000" y="4546600"/>
            <a:ext cx="685800" cy="33866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4</a:t>
            </a:r>
            <a:endParaRPr lang="es-PR" dirty="0"/>
          </a:p>
        </p:txBody>
      </p:sp>
      <p:sp>
        <p:nvSpPr>
          <p:cNvPr id="14" name="Rounded Rectangle 13"/>
          <p:cNvSpPr/>
          <p:nvPr/>
        </p:nvSpPr>
        <p:spPr>
          <a:xfrm>
            <a:off x="5486400" y="4699000"/>
            <a:ext cx="685800" cy="33866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3</a:t>
            </a:r>
            <a:endParaRPr lang="es-PR" dirty="0"/>
          </a:p>
        </p:txBody>
      </p:sp>
      <p:sp>
        <p:nvSpPr>
          <p:cNvPr id="15" name="Rounded Rectangle 14"/>
          <p:cNvSpPr/>
          <p:nvPr/>
        </p:nvSpPr>
        <p:spPr>
          <a:xfrm>
            <a:off x="5638800" y="4851400"/>
            <a:ext cx="685800" cy="33866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</a:t>
            </a:r>
            <a:endParaRPr lang="es-PR" dirty="0"/>
          </a:p>
        </p:txBody>
      </p:sp>
      <p:sp>
        <p:nvSpPr>
          <p:cNvPr id="16" name="Rounded Rectangle 15"/>
          <p:cNvSpPr/>
          <p:nvPr/>
        </p:nvSpPr>
        <p:spPr>
          <a:xfrm>
            <a:off x="5791200" y="5003800"/>
            <a:ext cx="685800" cy="33866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s-PR" dirty="0"/>
          </a:p>
        </p:txBody>
      </p:sp>
      <p:sp>
        <p:nvSpPr>
          <p:cNvPr id="17" name="Rounded Rectangle 16"/>
          <p:cNvSpPr/>
          <p:nvPr/>
        </p:nvSpPr>
        <p:spPr>
          <a:xfrm>
            <a:off x="3962400" y="4800600"/>
            <a:ext cx="914400" cy="54186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FrontEnd</a:t>
            </a:r>
            <a:endParaRPr lang="es-PR" dirty="0"/>
          </a:p>
        </p:txBody>
      </p:sp>
      <p:sp>
        <p:nvSpPr>
          <p:cNvPr id="18" name="Left Brace 17"/>
          <p:cNvSpPr/>
          <p:nvPr/>
        </p:nvSpPr>
        <p:spPr>
          <a:xfrm rot="5400000">
            <a:off x="6362700" y="3170768"/>
            <a:ext cx="609600" cy="1752600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PR"/>
          </a:p>
        </p:txBody>
      </p:sp>
      <p:sp>
        <p:nvSpPr>
          <p:cNvPr id="19" name="Cloud 18"/>
          <p:cNvSpPr/>
          <p:nvPr/>
        </p:nvSpPr>
        <p:spPr>
          <a:xfrm>
            <a:off x="2057400" y="3429000"/>
            <a:ext cx="1752600" cy="1151467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Internet</a:t>
            </a:r>
            <a:endParaRPr lang="es-PR" dirty="0"/>
          </a:p>
        </p:txBody>
      </p:sp>
      <p:sp>
        <p:nvSpPr>
          <p:cNvPr id="24" name="Smiley Face 23"/>
          <p:cNvSpPr/>
          <p:nvPr/>
        </p:nvSpPr>
        <p:spPr>
          <a:xfrm>
            <a:off x="304800" y="4724400"/>
            <a:ext cx="914400" cy="914400"/>
          </a:xfrm>
          <a:prstGeom prst="smileyFace">
            <a:avLst/>
          </a:prstGeom>
          <a:scene3d>
            <a:camera prst="orthographicFront">
              <a:rot lat="0" lon="17699975" rev="0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R"/>
          </a:p>
        </p:txBody>
      </p:sp>
      <p:sp>
        <p:nvSpPr>
          <p:cNvPr id="28" name="Rectangle 27"/>
          <p:cNvSpPr/>
          <p:nvPr/>
        </p:nvSpPr>
        <p:spPr>
          <a:xfrm>
            <a:off x="6553200" y="3276600"/>
            <a:ext cx="1219200" cy="457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Nodes</a:t>
            </a:r>
            <a:endParaRPr lang="es-PR" dirty="0">
              <a:solidFill>
                <a:schemeClr val="tx1"/>
              </a:solidFill>
            </a:endParaRPr>
          </a:p>
        </p:txBody>
      </p:sp>
      <p:cxnSp>
        <p:nvCxnSpPr>
          <p:cNvPr id="30" name="Straight Arrow Connector 29"/>
          <p:cNvCxnSpPr>
            <a:stCxn id="17" idx="0"/>
            <a:endCxn id="19" idx="0"/>
          </p:cNvCxnSpPr>
          <p:nvPr/>
        </p:nvCxnSpPr>
        <p:spPr>
          <a:xfrm rot="16200000" flipV="1">
            <a:off x="3716137" y="4097137"/>
            <a:ext cx="795866" cy="611060"/>
          </a:xfrm>
          <a:prstGeom prst="straightConnector1">
            <a:avLst/>
          </a:prstGeom>
          <a:ln w="25400">
            <a:solidFill>
              <a:srgbClr val="FFFF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Rounded Rectangle 31"/>
          <p:cNvSpPr/>
          <p:nvPr/>
        </p:nvSpPr>
        <p:spPr>
          <a:xfrm>
            <a:off x="1219200" y="4724400"/>
            <a:ext cx="584200" cy="876300"/>
          </a:xfrm>
          <a:prstGeom prst="roundRect">
            <a:avLst/>
          </a:prstGeom>
          <a:scene3d>
            <a:camera prst="orthographicFront">
              <a:rot lat="0" lon="4200000" rev="0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gui</a:t>
            </a:r>
            <a:endParaRPr lang="es-PR" dirty="0"/>
          </a:p>
        </p:txBody>
      </p:sp>
      <p:cxnSp>
        <p:nvCxnSpPr>
          <p:cNvPr id="34" name="Straight Arrow Connector 33"/>
          <p:cNvCxnSpPr>
            <a:stCxn id="32" idx="0"/>
            <a:endCxn id="19" idx="2"/>
          </p:cNvCxnSpPr>
          <p:nvPr/>
        </p:nvCxnSpPr>
        <p:spPr>
          <a:xfrm rot="5400000" flipH="1" flipV="1">
            <a:off x="1427235" y="4088799"/>
            <a:ext cx="719666" cy="551536"/>
          </a:xfrm>
          <a:prstGeom prst="straightConnector1">
            <a:avLst/>
          </a:prstGeom>
          <a:ln w="25400">
            <a:solidFill>
              <a:srgbClr val="FFFF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Rectangle 36"/>
          <p:cNvSpPr/>
          <p:nvPr/>
        </p:nvSpPr>
        <p:spPr>
          <a:xfrm>
            <a:off x="5105400" y="5029200"/>
            <a:ext cx="152400" cy="228600"/>
          </a:xfrm>
          <a:prstGeom prst="rect">
            <a:avLst/>
          </a:prstGeom>
          <a:solidFill>
            <a:schemeClr val="tx2">
              <a:lumMod val="75000"/>
            </a:schemeClr>
          </a:solidFill>
          <a:scene3d>
            <a:camera prst="orthographicFront">
              <a:rot lat="3600000" lon="0" rev="0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R" dirty="0"/>
          </a:p>
        </p:txBody>
      </p:sp>
      <p:cxnSp>
        <p:nvCxnSpPr>
          <p:cNvPr id="49" name="Straight Connector 48"/>
          <p:cNvCxnSpPr>
            <a:stCxn id="17" idx="3"/>
            <a:endCxn id="37" idx="1"/>
          </p:cNvCxnSpPr>
          <p:nvPr/>
        </p:nvCxnSpPr>
        <p:spPr>
          <a:xfrm>
            <a:off x="4876800" y="5071534"/>
            <a:ext cx="228600" cy="71966"/>
          </a:xfrm>
          <a:prstGeom prst="line">
            <a:avLst/>
          </a:prstGeom>
          <a:ln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/>
          <p:cNvCxnSpPr>
            <a:stCxn id="37" idx="0"/>
            <a:endCxn id="13" idx="1"/>
          </p:cNvCxnSpPr>
          <p:nvPr/>
        </p:nvCxnSpPr>
        <p:spPr>
          <a:xfrm rot="5400000" flipH="1" flipV="1">
            <a:off x="5101167" y="4796367"/>
            <a:ext cx="313266" cy="152400"/>
          </a:xfrm>
          <a:prstGeom prst="line">
            <a:avLst/>
          </a:prstGeom>
          <a:ln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Connector 53"/>
          <p:cNvCxnSpPr>
            <a:stCxn id="14" idx="1"/>
            <a:endCxn id="37" idx="3"/>
          </p:cNvCxnSpPr>
          <p:nvPr/>
        </p:nvCxnSpPr>
        <p:spPr>
          <a:xfrm rot="10800000" flipV="1">
            <a:off x="5257800" y="4868334"/>
            <a:ext cx="228600" cy="275166"/>
          </a:xfrm>
          <a:prstGeom prst="line">
            <a:avLst/>
          </a:prstGeom>
          <a:ln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56"/>
          <p:cNvCxnSpPr>
            <a:stCxn id="15" idx="1"/>
            <a:endCxn id="37" idx="3"/>
          </p:cNvCxnSpPr>
          <p:nvPr/>
        </p:nvCxnSpPr>
        <p:spPr>
          <a:xfrm rot="10800000" flipV="1">
            <a:off x="5257800" y="5020734"/>
            <a:ext cx="381000" cy="12276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>
            <a:stCxn id="16" idx="1"/>
            <a:endCxn id="37" idx="3"/>
          </p:cNvCxnSpPr>
          <p:nvPr/>
        </p:nvCxnSpPr>
        <p:spPr>
          <a:xfrm rot="10800000">
            <a:off x="5257800" y="5143500"/>
            <a:ext cx="533400" cy="29634"/>
          </a:xfrm>
          <a:prstGeom prst="line">
            <a:avLst/>
          </a:prstGeom>
          <a:ln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" name="TextBox 70"/>
          <p:cNvSpPr txBox="1"/>
          <p:nvPr/>
        </p:nvSpPr>
        <p:spPr>
          <a:xfrm>
            <a:off x="457200" y="5791200"/>
            <a:ext cx="8258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USER</a:t>
            </a:r>
            <a:endParaRPr lang="es-P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Purpose and Capabilities</a:t>
            </a:r>
            <a:endParaRPr lang="es-P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The main purpose is to teach the student about parallel computing by:</a:t>
            </a:r>
          </a:p>
          <a:p>
            <a:pPr lvl="2"/>
            <a:r>
              <a:rPr lang="en-US" dirty="0" smtClean="0"/>
              <a:t>Explaining concepts</a:t>
            </a:r>
          </a:p>
          <a:p>
            <a:pPr lvl="2"/>
            <a:endParaRPr lang="en-US" dirty="0" smtClean="0"/>
          </a:p>
          <a:p>
            <a:pPr lvl="2"/>
            <a:r>
              <a:rPr lang="en-US" dirty="0" smtClean="0"/>
              <a:t>Showing examples</a:t>
            </a:r>
          </a:p>
          <a:p>
            <a:pPr lvl="2"/>
            <a:endParaRPr lang="en-US" dirty="0" smtClean="0"/>
          </a:p>
          <a:p>
            <a:pPr lvl="2"/>
            <a:r>
              <a:rPr lang="en-US" dirty="0" smtClean="0"/>
              <a:t>Exercising the student </a:t>
            </a:r>
          </a:p>
          <a:p>
            <a:pPr lvl="2"/>
            <a:endParaRPr lang="en-US" dirty="0" smtClean="0"/>
          </a:p>
          <a:p>
            <a:pPr lvl="2"/>
            <a:r>
              <a:rPr lang="en-US" dirty="0" smtClean="0"/>
              <a:t>Let them Interact </a:t>
            </a:r>
          </a:p>
          <a:p>
            <a:endParaRPr lang="en-US" dirty="0" smtClean="0"/>
          </a:p>
          <a:p>
            <a:pPr>
              <a:buNone/>
            </a:pPr>
            <a:endParaRPr lang="en-US" dirty="0" smtClean="0"/>
          </a:p>
          <a:p>
            <a:endParaRPr lang="es-P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MPI</a:t>
            </a:r>
            <a:endParaRPr lang="es-P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We will use MPI to realize the communication between frontend and the cluster.</a:t>
            </a:r>
          </a:p>
          <a:p>
            <a:endParaRPr lang="en-US" dirty="0" smtClean="0"/>
          </a:p>
          <a:p>
            <a:r>
              <a:rPr lang="en-US" dirty="0" smtClean="0"/>
              <a:t>MPI (Message Passing Interface)</a:t>
            </a:r>
            <a:r>
              <a:rPr lang="es-PR" dirty="0" smtClean="0"/>
              <a:t> </a:t>
            </a:r>
            <a:r>
              <a:rPr lang="en-US" dirty="0" smtClean="0"/>
              <a:t>is</a:t>
            </a:r>
            <a:r>
              <a:rPr lang="es-PR" dirty="0" smtClean="0"/>
              <a:t> a C </a:t>
            </a:r>
            <a:r>
              <a:rPr lang="en-US" dirty="0" smtClean="0"/>
              <a:t>library used for passing “messages ” among nodes.</a:t>
            </a:r>
          </a:p>
          <a:p>
            <a:pPr lvl="1"/>
            <a:r>
              <a:rPr lang="en-US" dirty="0" smtClean="0"/>
              <a:t>A message can contain data and instructions</a:t>
            </a:r>
          </a:p>
          <a:p>
            <a:endParaRPr lang="en-US" dirty="0" smtClean="0"/>
          </a:p>
          <a:p>
            <a:r>
              <a:rPr lang="en-US" dirty="0" smtClean="0"/>
              <a:t>This </a:t>
            </a:r>
            <a:r>
              <a:rPr lang="en-US" dirty="0" smtClean="0"/>
              <a:t>i</a:t>
            </a:r>
            <a:r>
              <a:rPr lang="en-US" dirty="0" smtClean="0"/>
              <a:t>s the tool that the students would be using in the lab to see parallel computing</a:t>
            </a:r>
            <a:endParaRPr lang="en-US" dirty="0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020762"/>
          </a:xfrm>
        </p:spPr>
        <p:txBody>
          <a:bodyPr/>
          <a:lstStyle/>
          <a:p>
            <a:pPr algn="ctr"/>
            <a:r>
              <a:rPr lang="en-US" dirty="0" smtClean="0"/>
              <a:t>Details</a:t>
            </a:r>
            <a:endParaRPr lang="es-P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447800"/>
            <a:ext cx="7467600" cy="5026152"/>
          </a:xfrm>
        </p:spPr>
        <p:txBody>
          <a:bodyPr>
            <a:normAutofit/>
          </a:bodyPr>
          <a:lstStyle/>
          <a:p>
            <a:r>
              <a:rPr lang="en-US" dirty="0" smtClean="0"/>
              <a:t>Theme of this lab is Performance</a:t>
            </a:r>
          </a:p>
          <a:p>
            <a:r>
              <a:rPr lang="en-US" dirty="0" smtClean="0"/>
              <a:t>Divided into 3 Activities – 3 tasks each.</a:t>
            </a:r>
          </a:p>
          <a:p>
            <a:pPr lvl="1"/>
            <a:r>
              <a:rPr lang="en-US" dirty="0" smtClean="0"/>
              <a:t>Task1  - </a:t>
            </a:r>
            <a:r>
              <a:rPr lang="en-US" sz="2000" dirty="0" smtClean="0"/>
              <a:t>Theory</a:t>
            </a:r>
            <a:r>
              <a:rPr lang="en-US" dirty="0" smtClean="0"/>
              <a:t> </a:t>
            </a:r>
          </a:p>
          <a:p>
            <a:pPr lvl="2"/>
            <a:r>
              <a:rPr lang="en-US" dirty="0" smtClean="0"/>
              <a:t>Activity 1 – </a:t>
            </a:r>
            <a:r>
              <a:rPr lang="en-US" sz="1400" dirty="0" smtClean="0"/>
              <a:t>parallel computing &amp; performance explanation</a:t>
            </a:r>
            <a:endParaRPr lang="en-US" dirty="0" smtClean="0"/>
          </a:p>
          <a:p>
            <a:pPr lvl="2"/>
            <a:r>
              <a:rPr lang="en-US" dirty="0" smtClean="0"/>
              <a:t>Activity 2 - </a:t>
            </a:r>
            <a:r>
              <a:rPr lang="en-US" sz="1400" dirty="0" smtClean="0"/>
              <a:t>parallel computing &amp; performance explanation</a:t>
            </a:r>
            <a:endParaRPr lang="en-US" dirty="0" smtClean="0"/>
          </a:p>
          <a:p>
            <a:pPr lvl="2"/>
            <a:r>
              <a:rPr lang="en-US" dirty="0" smtClean="0"/>
              <a:t>Activity 3 -  </a:t>
            </a:r>
            <a:r>
              <a:rPr lang="en-US" sz="1400" dirty="0" smtClean="0"/>
              <a:t>exercise</a:t>
            </a:r>
            <a:endParaRPr lang="es-PR" dirty="0" smtClean="0"/>
          </a:p>
          <a:p>
            <a:pPr lvl="1"/>
            <a:r>
              <a:rPr lang="en-US" dirty="0" smtClean="0"/>
              <a:t>Task2 – </a:t>
            </a:r>
            <a:r>
              <a:rPr lang="en-US" sz="2000" dirty="0" smtClean="0"/>
              <a:t>Practice</a:t>
            </a:r>
          </a:p>
          <a:p>
            <a:pPr lvl="2"/>
            <a:r>
              <a:rPr lang="en-US" dirty="0" smtClean="0"/>
              <a:t>Activity 1 – </a:t>
            </a:r>
            <a:r>
              <a:rPr lang="en-US" sz="1400" dirty="0" smtClean="0"/>
              <a:t>trapezoidal rule exercise</a:t>
            </a:r>
            <a:endParaRPr lang="en-US" dirty="0" smtClean="0"/>
          </a:p>
          <a:p>
            <a:pPr lvl="2"/>
            <a:r>
              <a:rPr lang="en-US" dirty="0" smtClean="0"/>
              <a:t>Activity 2 – </a:t>
            </a:r>
            <a:r>
              <a:rPr lang="en-US" sz="1400" dirty="0" smtClean="0"/>
              <a:t>code modification and compilation</a:t>
            </a:r>
            <a:endParaRPr lang="en-US" dirty="0" smtClean="0"/>
          </a:p>
          <a:p>
            <a:pPr lvl="2"/>
            <a:r>
              <a:rPr lang="en-US" dirty="0" smtClean="0"/>
              <a:t>Activity 3 – </a:t>
            </a:r>
            <a:r>
              <a:rPr lang="en-US" sz="1400" dirty="0" smtClean="0"/>
              <a:t>code correctness verification</a:t>
            </a:r>
            <a:endParaRPr lang="en-US" dirty="0" smtClean="0"/>
          </a:p>
          <a:p>
            <a:pPr lvl="1"/>
            <a:r>
              <a:rPr lang="en-US" dirty="0" smtClean="0"/>
              <a:t>Task3 – </a:t>
            </a:r>
            <a:r>
              <a:rPr lang="en-US" sz="2000" dirty="0" smtClean="0"/>
              <a:t>Visualization and Comparisons</a:t>
            </a:r>
            <a:endParaRPr lang="en-US" dirty="0" smtClean="0"/>
          </a:p>
          <a:p>
            <a:pPr lvl="2"/>
            <a:r>
              <a:rPr lang="en-US" dirty="0" smtClean="0"/>
              <a:t>Activity 1 – </a:t>
            </a:r>
            <a:r>
              <a:rPr lang="en-US" sz="1400" dirty="0" smtClean="0"/>
              <a:t>Profiling commands </a:t>
            </a:r>
            <a:endParaRPr lang="en-US" dirty="0" smtClean="0"/>
          </a:p>
          <a:p>
            <a:pPr lvl="2"/>
            <a:r>
              <a:rPr lang="en-US" dirty="0" smtClean="0"/>
              <a:t>Activity 2 – </a:t>
            </a:r>
            <a:r>
              <a:rPr lang="en-US" sz="1400" dirty="0" err="1" smtClean="0"/>
              <a:t>Jumpshot</a:t>
            </a:r>
            <a:r>
              <a:rPr lang="en-US" sz="1400" dirty="0" smtClean="0"/>
              <a:t> visualization and </a:t>
            </a:r>
            <a:r>
              <a:rPr lang="en-US" sz="1400" dirty="0" err="1" smtClean="0"/>
              <a:t>gannt</a:t>
            </a:r>
            <a:r>
              <a:rPr lang="en-US" sz="1400" dirty="0" smtClean="0"/>
              <a:t> chart</a:t>
            </a:r>
            <a:endParaRPr lang="en-US" dirty="0" smtClean="0"/>
          </a:p>
          <a:p>
            <a:pPr lvl="2"/>
            <a:r>
              <a:rPr lang="en-US" dirty="0" smtClean="0"/>
              <a:t>Activity 3 – </a:t>
            </a:r>
            <a:r>
              <a:rPr lang="en-US" sz="1400" dirty="0" smtClean="0"/>
              <a:t>practical and </a:t>
            </a:r>
            <a:r>
              <a:rPr lang="en-US" sz="1400" dirty="0" err="1" smtClean="0"/>
              <a:t>theorical</a:t>
            </a:r>
            <a:r>
              <a:rPr lang="en-US" sz="1400" dirty="0" smtClean="0"/>
              <a:t> </a:t>
            </a:r>
            <a:r>
              <a:rPr lang="en-US" sz="1400" dirty="0" err="1" smtClean="0"/>
              <a:t>comparations</a:t>
            </a:r>
            <a:endParaRPr lang="en-US" sz="1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Engine</a:t>
            </a:r>
            <a:endParaRPr lang="es-PR" dirty="0"/>
          </a:p>
        </p:txBody>
      </p:sp>
      <p:pic>
        <p:nvPicPr>
          <p:cNvPr id="6" name="Content Placeholder 5" descr="welcomescreengui.jp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1981200" y="1219200"/>
            <a:ext cx="4953000" cy="2488477"/>
          </a:xfrm>
        </p:spPr>
      </p:pic>
      <p:pic>
        <p:nvPicPr>
          <p:cNvPr id="7" name="Picture 6" descr="exercisegui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905000" y="3886200"/>
            <a:ext cx="5105400" cy="274942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t1a1.jpg"/>
          <p:cNvPicPr>
            <a:picLocks noGrp="1" noChangeAspect="1"/>
          </p:cNvPicPr>
          <p:nvPr>
            <p:ph sz="quarter" idx="4294967295"/>
          </p:nvPr>
        </p:nvPicPr>
        <p:blipFill>
          <a:blip r:embed="rId2" cstate="print"/>
          <a:stretch>
            <a:fillRect/>
          </a:stretch>
        </p:blipFill>
        <p:spPr>
          <a:xfrm>
            <a:off x="1447800" y="228599"/>
            <a:ext cx="5410200" cy="3059363"/>
          </a:xfrm>
        </p:spPr>
      </p:pic>
      <p:pic>
        <p:nvPicPr>
          <p:cNvPr id="5" name="Picture 4" descr="code modification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447800" y="3429000"/>
            <a:ext cx="5410200" cy="3247535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Trapezoidal rule example</a:t>
            </a:r>
            <a:endParaRPr lang="es-P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The GUI uses as an example the trapezoidal rule algorithm since it can be parallelized easily.</a:t>
            </a:r>
          </a:p>
          <a:p>
            <a:endParaRPr lang="en-US" dirty="0" smtClean="0"/>
          </a:p>
          <a:p>
            <a:r>
              <a:rPr lang="en-US" dirty="0" smtClean="0"/>
              <a:t>Throughout the  GUI we discuss it’s functionality and we give special emphasis in analyzing it’s performance</a:t>
            </a:r>
            <a:endParaRPr lang="es-PR" dirty="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5" name="AutoShape 97"/>
          <p:cNvSpPr>
            <a:spLocks noChangeArrowheads="1"/>
          </p:cNvSpPr>
          <p:nvPr/>
        </p:nvSpPr>
        <p:spPr bwMode="auto">
          <a:xfrm>
            <a:off x="5551488" y="4191000"/>
            <a:ext cx="381000" cy="381000"/>
          </a:xfrm>
          <a:custGeom>
            <a:avLst/>
            <a:gdLst>
              <a:gd name="G0" fmla="+- 9090 0 0"/>
              <a:gd name="G1" fmla="+- 21600 0 9090"/>
              <a:gd name="G2" fmla="+- 21600 0 9090"/>
              <a:gd name="G3" fmla="*/ G0 2929 10000"/>
              <a:gd name="G4" fmla="+- 21600 0 G3"/>
              <a:gd name="G5" fmla="+- 21600 0 G3"/>
              <a:gd name="T0" fmla="*/ 10800 w 21600"/>
              <a:gd name="T1" fmla="*/ 0 h 21600"/>
              <a:gd name="T2" fmla="*/ 3163 w 21600"/>
              <a:gd name="T3" fmla="*/ 3163 h 21600"/>
              <a:gd name="T4" fmla="*/ 0 w 21600"/>
              <a:gd name="T5" fmla="*/ 10800 h 21600"/>
              <a:gd name="T6" fmla="*/ 3163 w 21600"/>
              <a:gd name="T7" fmla="*/ 18437 h 21600"/>
              <a:gd name="T8" fmla="*/ 10800 w 21600"/>
              <a:gd name="T9" fmla="*/ 21600 h 21600"/>
              <a:gd name="T10" fmla="*/ 18437 w 21600"/>
              <a:gd name="T11" fmla="*/ 18437 h 21600"/>
              <a:gd name="T12" fmla="*/ 21600 w 21600"/>
              <a:gd name="T13" fmla="*/ 10800 h 21600"/>
              <a:gd name="T14" fmla="*/ 18437 w 21600"/>
              <a:gd name="T15" fmla="*/ 3163 h 21600"/>
              <a:gd name="T16" fmla="*/ 3163 w 21600"/>
              <a:gd name="T17" fmla="*/ 3163 h 21600"/>
              <a:gd name="T18" fmla="*/ 18437 w 21600"/>
              <a:gd name="T19" fmla="*/ 184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9090" y="10800"/>
                </a:moveTo>
                <a:cubicBezTo>
                  <a:pt x="9090" y="11744"/>
                  <a:pt x="9856" y="12510"/>
                  <a:pt x="10800" y="12510"/>
                </a:cubicBezTo>
                <a:cubicBezTo>
                  <a:pt x="11744" y="12510"/>
                  <a:pt x="12510" y="11744"/>
                  <a:pt x="12510" y="10800"/>
                </a:cubicBezTo>
                <a:cubicBezTo>
                  <a:pt x="12510" y="9856"/>
                  <a:pt x="11744" y="9090"/>
                  <a:pt x="10800" y="9090"/>
                </a:cubicBezTo>
                <a:cubicBezTo>
                  <a:pt x="9856" y="9090"/>
                  <a:pt x="9090" y="9856"/>
                  <a:pt x="9090" y="10800"/>
                </a:cubicBezTo>
                <a:close/>
              </a:path>
            </a:pathLst>
          </a:custGeom>
          <a:gradFill rotWithShape="1">
            <a:gsLst>
              <a:gs pos="0">
                <a:srgbClr val="3366FF"/>
              </a:gs>
              <a:gs pos="25000">
                <a:srgbClr val="01A78F"/>
              </a:gs>
              <a:gs pos="50000">
                <a:srgbClr val="FFFF00"/>
              </a:gs>
              <a:gs pos="75000">
                <a:srgbClr val="FF6633"/>
              </a:gs>
              <a:gs pos="100000">
                <a:srgbClr val="FF3399"/>
              </a:gs>
            </a:gsLst>
            <a:lin ang="2700000" scaled="1"/>
          </a:gra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s-PR"/>
          </a:p>
        </p:txBody>
      </p:sp>
      <p:grpSp>
        <p:nvGrpSpPr>
          <p:cNvPr id="2" name="Group 70"/>
          <p:cNvGrpSpPr>
            <a:grpSpLocks/>
          </p:cNvGrpSpPr>
          <p:nvPr/>
        </p:nvGrpSpPr>
        <p:grpSpPr bwMode="auto">
          <a:xfrm>
            <a:off x="1295400" y="1066800"/>
            <a:ext cx="6400800" cy="3352800"/>
            <a:chOff x="816" y="672"/>
            <a:chExt cx="4032" cy="2112"/>
          </a:xfrm>
        </p:grpSpPr>
        <p:sp>
          <p:nvSpPr>
            <p:cNvPr id="2114" name="Rectangle 66"/>
            <p:cNvSpPr>
              <a:spLocks noChangeArrowheads="1"/>
            </p:cNvSpPr>
            <p:nvPr/>
          </p:nvSpPr>
          <p:spPr bwMode="auto">
            <a:xfrm>
              <a:off x="816" y="672"/>
              <a:ext cx="4032" cy="480"/>
            </a:xfrm>
            <a:prstGeom prst="rect">
              <a:avLst/>
            </a:prstGeom>
            <a:solidFill>
              <a:srgbClr val="A7A7FF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s-PR"/>
            </a:p>
          </p:txBody>
        </p:sp>
        <p:sp>
          <p:nvSpPr>
            <p:cNvPr id="2115" name="Rectangle 67"/>
            <p:cNvSpPr>
              <a:spLocks noChangeArrowheads="1"/>
            </p:cNvSpPr>
            <p:nvPr/>
          </p:nvSpPr>
          <p:spPr bwMode="auto">
            <a:xfrm rot="5400000">
              <a:off x="3552" y="1488"/>
              <a:ext cx="2112" cy="480"/>
            </a:xfrm>
            <a:prstGeom prst="rect">
              <a:avLst/>
            </a:prstGeom>
            <a:solidFill>
              <a:srgbClr val="A7A7FF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s-PR"/>
            </a:p>
          </p:txBody>
        </p:sp>
        <p:sp>
          <p:nvSpPr>
            <p:cNvPr id="2116" name="Rectangle 68"/>
            <p:cNvSpPr>
              <a:spLocks noChangeArrowheads="1"/>
            </p:cNvSpPr>
            <p:nvPr/>
          </p:nvSpPr>
          <p:spPr bwMode="auto">
            <a:xfrm>
              <a:off x="4272" y="683"/>
              <a:ext cx="151" cy="458"/>
            </a:xfrm>
            <a:prstGeom prst="rect">
              <a:avLst/>
            </a:prstGeom>
            <a:solidFill>
              <a:srgbClr val="A7A7FF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s-PR"/>
            </a:p>
          </p:txBody>
        </p:sp>
      </p:grpSp>
      <p:grpSp>
        <p:nvGrpSpPr>
          <p:cNvPr id="3" name="Group 29"/>
          <p:cNvGrpSpPr>
            <a:grpSpLocks/>
          </p:cNvGrpSpPr>
          <p:nvPr/>
        </p:nvGrpSpPr>
        <p:grpSpPr bwMode="auto">
          <a:xfrm>
            <a:off x="685800" y="3124200"/>
            <a:ext cx="3810000" cy="3124200"/>
            <a:chOff x="1536" y="1968"/>
            <a:chExt cx="2400" cy="1968"/>
          </a:xfrm>
        </p:grpSpPr>
        <p:sp>
          <p:nvSpPr>
            <p:cNvPr id="2057" name="Rectangle 9"/>
            <p:cNvSpPr>
              <a:spLocks noChangeArrowheads="1"/>
            </p:cNvSpPr>
            <p:nvPr/>
          </p:nvSpPr>
          <p:spPr bwMode="auto">
            <a:xfrm>
              <a:off x="1536" y="1968"/>
              <a:ext cx="2400" cy="1968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s-PR"/>
            </a:p>
          </p:txBody>
        </p:sp>
        <p:sp>
          <p:nvSpPr>
            <p:cNvPr id="2058" name="Line 10"/>
            <p:cNvSpPr>
              <a:spLocks noChangeShapeType="1"/>
            </p:cNvSpPr>
            <p:nvPr/>
          </p:nvSpPr>
          <p:spPr bwMode="auto">
            <a:xfrm>
              <a:off x="2736" y="1968"/>
              <a:ext cx="0" cy="196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s-PR"/>
            </a:p>
          </p:txBody>
        </p:sp>
        <p:sp>
          <p:nvSpPr>
            <p:cNvPr id="2059" name="Line 11"/>
            <p:cNvSpPr>
              <a:spLocks noChangeShapeType="1"/>
            </p:cNvSpPr>
            <p:nvPr/>
          </p:nvSpPr>
          <p:spPr bwMode="auto">
            <a:xfrm>
              <a:off x="1536" y="3024"/>
              <a:ext cx="24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s-PR"/>
            </a:p>
          </p:txBody>
        </p:sp>
        <p:sp>
          <p:nvSpPr>
            <p:cNvPr id="2061" name="Freeform 13"/>
            <p:cNvSpPr>
              <a:spLocks/>
            </p:cNvSpPr>
            <p:nvPr/>
          </p:nvSpPr>
          <p:spPr bwMode="auto">
            <a:xfrm>
              <a:off x="1536" y="2208"/>
              <a:ext cx="2400" cy="576"/>
            </a:xfrm>
            <a:custGeom>
              <a:avLst/>
              <a:gdLst/>
              <a:ahLst/>
              <a:cxnLst>
                <a:cxn ang="0">
                  <a:pos x="0" y="576"/>
                </a:cxn>
                <a:cxn ang="0">
                  <a:pos x="576" y="48"/>
                </a:cxn>
                <a:cxn ang="0">
                  <a:pos x="1584" y="480"/>
                </a:cxn>
                <a:cxn ang="0">
                  <a:pos x="2400" y="0"/>
                </a:cxn>
              </a:cxnLst>
              <a:rect l="0" t="0" r="r" b="b"/>
              <a:pathLst>
                <a:path w="2400" h="576">
                  <a:moveTo>
                    <a:pt x="0" y="576"/>
                  </a:moveTo>
                  <a:cubicBezTo>
                    <a:pt x="156" y="320"/>
                    <a:pt x="312" y="64"/>
                    <a:pt x="576" y="48"/>
                  </a:cubicBezTo>
                  <a:cubicBezTo>
                    <a:pt x="840" y="32"/>
                    <a:pt x="1280" y="488"/>
                    <a:pt x="1584" y="480"/>
                  </a:cubicBezTo>
                  <a:cubicBezTo>
                    <a:pt x="1888" y="472"/>
                    <a:pt x="2144" y="236"/>
                    <a:pt x="2400" y="0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s-PR"/>
            </a:p>
          </p:txBody>
        </p:sp>
        <p:sp>
          <p:nvSpPr>
            <p:cNvPr id="2062" name="Line 14"/>
            <p:cNvSpPr>
              <a:spLocks noChangeShapeType="1"/>
            </p:cNvSpPr>
            <p:nvPr/>
          </p:nvSpPr>
          <p:spPr bwMode="auto">
            <a:xfrm flipV="1">
              <a:off x="3150" y="2677"/>
              <a:ext cx="0" cy="34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s-PR"/>
            </a:p>
          </p:txBody>
        </p:sp>
        <p:sp>
          <p:nvSpPr>
            <p:cNvPr id="2063" name="Line 15"/>
            <p:cNvSpPr>
              <a:spLocks noChangeShapeType="1"/>
            </p:cNvSpPr>
            <p:nvPr/>
          </p:nvSpPr>
          <p:spPr bwMode="auto">
            <a:xfrm flipV="1">
              <a:off x="3006" y="2671"/>
              <a:ext cx="0" cy="35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s-PR"/>
            </a:p>
          </p:txBody>
        </p:sp>
        <p:sp>
          <p:nvSpPr>
            <p:cNvPr id="2064" name="Line 16"/>
            <p:cNvSpPr>
              <a:spLocks noChangeShapeType="1"/>
            </p:cNvSpPr>
            <p:nvPr/>
          </p:nvSpPr>
          <p:spPr bwMode="auto">
            <a:xfrm flipV="1">
              <a:off x="3294" y="2657"/>
              <a:ext cx="0" cy="36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s-PR"/>
            </a:p>
          </p:txBody>
        </p:sp>
        <p:sp>
          <p:nvSpPr>
            <p:cNvPr id="2065" name="Line 17"/>
            <p:cNvSpPr>
              <a:spLocks noChangeShapeType="1"/>
            </p:cNvSpPr>
            <p:nvPr/>
          </p:nvSpPr>
          <p:spPr bwMode="auto">
            <a:xfrm flipV="1">
              <a:off x="3438" y="2604"/>
              <a:ext cx="0" cy="42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s-PR"/>
            </a:p>
          </p:txBody>
        </p:sp>
        <p:sp>
          <p:nvSpPr>
            <p:cNvPr id="2066" name="Line 18"/>
            <p:cNvSpPr>
              <a:spLocks noChangeShapeType="1"/>
            </p:cNvSpPr>
            <p:nvPr/>
          </p:nvSpPr>
          <p:spPr bwMode="auto">
            <a:xfrm flipV="1">
              <a:off x="3582" y="2507"/>
              <a:ext cx="0" cy="51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s-PR"/>
            </a:p>
          </p:txBody>
        </p:sp>
        <p:sp>
          <p:nvSpPr>
            <p:cNvPr id="2067" name="Line 19"/>
            <p:cNvSpPr>
              <a:spLocks noChangeShapeType="1"/>
            </p:cNvSpPr>
            <p:nvPr/>
          </p:nvSpPr>
          <p:spPr bwMode="auto">
            <a:xfrm flipV="1">
              <a:off x="2862" y="2620"/>
              <a:ext cx="0" cy="40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s-PR"/>
            </a:p>
          </p:txBody>
        </p:sp>
        <p:sp>
          <p:nvSpPr>
            <p:cNvPr id="2075" name="Text Box 27"/>
            <p:cNvSpPr txBox="1">
              <a:spLocks noChangeArrowheads="1"/>
            </p:cNvSpPr>
            <p:nvPr/>
          </p:nvSpPr>
          <p:spPr bwMode="auto">
            <a:xfrm>
              <a:off x="2784" y="3006"/>
              <a:ext cx="912" cy="13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800"/>
                <a:t>1       2     3      4      5      6</a:t>
              </a:r>
            </a:p>
          </p:txBody>
        </p:sp>
      </p:grpSp>
      <p:sp>
        <p:nvSpPr>
          <p:cNvPr id="2080" name="Rectangle 32"/>
          <p:cNvSpPr>
            <a:spLocks noChangeArrowheads="1"/>
          </p:cNvSpPr>
          <p:nvPr/>
        </p:nvSpPr>
        <p:spPr bwMode="auto">
          <a:xfrm>
            <a:off x="2790825" y="4151313"/>
            <a:ext cx="228600" cy="649287"/>
          </a:xfrm>
          <a:prstGeom prst="rect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s-PR"/>
          </a:p>
        </p:txBody>
      </p:sp>
      <p:sp>
        <p:nvSpPr>
          <p:cNvPr id="2081" name="Rectangle 33"/>
          <p:cNvSpPr>
            <a:spLocks noChangeArrowheads="1"/>
          </p:cNvSpPr>
          <p:nvPr/>
        </p:nvSpPr>
        <p:spPr bwMode="auto">
          <a:xfrm>
            <a:off x="3019425" y="4240213"/>
            <a:ext cx="228600" cy="560387"/>
          </a:xfrm>
          <a:prstGeom prst="rect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s-PR"/>
          </a:p>
        </p:txBody>
      </p:sp>
      <p:sp>
        <p:nvSpPr>
          <p:cNvPr id="2082" name="Rectangle 34"/>
          <p:cNvSpPr>
            <a:spLocks noChangeArrowheads="1"/>
          </p:cNvSpPr>
          <p:nvPr/>
        </p:nvSpPr>
        <p:spPr bwMode="auto">
          <a:xfrm>
            <a:off x="3248025" y="4267200"/>
            <a:ext cx="228600" cy="531813"/>
          </a:xfrm>
          <a:prstGeom prst="rect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s-PR"/>
          </a:p>
        </p:txBody>
      </p:sp>
      <p:sp>
        <p:nvSpPr>
          <p:cNvPr id="2083" name="Rectangle 35"/>
          <p:cNvSpPr>
            <a:spLocks noChangeArrowheads="1"/>
          </p:cNvSpPr>
          <p:nvPr/>
        </p:nvSpPr>
        <p:spPr bwMode="auto">
          <a:xfrm>
            <a:off x="3476625" y="4224338"/>
            <a:ext cx="228600" cy="576262"/>
          </a:xfrm>
          <a:prstGeom prst="rect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s-PR"/>
          </a:p>
        </p:txBody>
      </p:sp>
      <p:sp>
        <p:nvSpPr>
          <p:cNvPr id="2084" name="Rectangle 36"/>
          <p:cNvSpPr>
            <a:spLocks noChangeArrowheads="1"/>
          </p:cNvSpPr>
          <p:nvPr/>
        </p:nvSpPr>
        <p:spPr bwMode="auto">
          <a:xfrm>
            <a:off x="3705225" y="4122738"/>
            <a:ext cx="228600" cy="677862"/>
          </a:xfrm>
          <a:prstGeom prst="rect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s-PR"/>
          </a:p>
        </p:txBody>
      </p:sp>
      <p:sp>
        <p:nvSpPr>
          <p:cNvPr id="2119" name="Text Box 71"/>
          <p:cNvSpPr txBox="1">
            <a:spLocks noChangeArrowheads="1"/>
          </p:cNvSpPr>
          <p:nvPr/>
        </p:nvSpPr>
        <p:spPr bwMode="auto">
          <a:xfrm>
            <a:off x="2743200" y="1295400"/>
            <a:ext cx="533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69</a:t>
            </a:r>
          </a:p>
        </p:txBody>
      </p:sp>
      <p:sp>
        <p:nvSpPr>
          <p:cNvPr id="2120" name="Text Box 72"/>
          <p:cNvSpPr txBox="1">
            <a:spLocks noChangeArrowheads="1"/>
          </p:cNvSpPr>
          <p:nvPr/>
        </p:nvSpPr>
        <p:spPr bwMode="auto">
          <a:xfrm>
            <a:off x="3733800" y="1295400"/>
            <a:ext cx="609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23</a:t>
            </a:r>
          </a:p>
        </p:txBody>
      </p:sp>
      <p:sp>
        <p:nvSpPr>
          <p:cNvPr id="2121" name="Text Box 73"/>
          <p:cNvSpPr txBox="1">
            <a:spLocks noChangeArrowheads="1"/>
          </p:cNvSpPr>
          <p:nvPr/>
        </p:nvSpPr>
        <p:spPr bwMode="auto">
          <a:xfrm>
            <a:off x="4876800" y="1295400"/>
            <a:ext cx="609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17</a:t>
            </a:r>
          </a:p>
        </p:txBody>
      </p:sp>
      <p:sp>
        <p:nvSpPr>
          <p:cNvPr id="2122" name="Text Box 74"/>
          <p:cNvSpPr txBox="1">
            <a:spLocks noChangeArrowheads="1"/>
          </p:cNvSpPr>
          <p:nvPr/>
        </p:nvSpPr>
        <p:spPr bwMode="auto">
          <a:xfrm>
            <a:off x="533400" y="1295400"/>
            <a:ext cx="457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43</a:t>
            </a:r>
          </a:p>
        </p:txBody>
      </p:sp>
      <p:sp>
        <p:nvSpPr>
          <p:cNvPr id="2123" name="Text Box 75"/>
          <p:cNvSpPr txBox="1">
            <a:spLocks noChangeArrowheads="1"/>
          </p:cNvSpPr>
          <p:nvPr/>
        </p:nvSpPr>
        <p:spPr bwMode="auto">
          <a:xfrm>
            <a:off x="1676400" y="1295400"/>
            <a:ext cx="533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58</a:t>
            </a:r>
          </a:p>
        </p:txBody>
      </p:sp>
      <p:grpSp>
        <p:nvGrpSpPr>
          <p:cNvPr id="4" name="Group 38"/>
          <p:cNvGrpSpPr>
            <a:grpSpLocks/>
          </p:cNvGrpSpPr>
          <p:nvPr/>
        </p:nvGrpSpPr>
        <p:grpSpPr bwMode="auto">
          <a:xfrm>
            <a:off x="457200" y="609600"/>
            <a:ext cx="5181600" cy="1809750"/>
            <a:chOff x="1392" y="384"/>
            <a:chExt cx="3264" cy="1140"/>
          </a:xfrm>
        </p:grpSpPr>
        <p:sp>
          <p:nvSpPr>
            <p:cNvPr id="2052" name="tower"/>
            <p:cNvSpPr>
              <a:spLocks noEditPoints="1" noChangeArrowheads="1"/>
            </p:cNvSpPr>
            <p:nvPr/>
          </p:nvSpPr>
          <p:spPr bwMode="auto">
            <a:xfrm>
              <a:off x="1392" y="384"/>
              <a:ext cx="570" cy="1140"/>
            </a:xfrm>
            <a:custGeom>
              <a:avLst/>
              <a:gdLst>
                <a:gd name="T0" fmla="*/ 0 w 21600"/>
                <a:gd name="T1" fmla="*/ 2184 h 21600"/>
                <a:gd name="T2" fmla="*/ 6664 w 21600"/>
                <a:gd name="T3" fmla="*/ 0 h 21600"/>
                <a:gd name="T4" fmla="*/ 10800 w 21600"/>
                <a:gd name="T5" fmla="*/ 0 h 21600"/>
                <a:gd name="T6" fmla="*/ 21600 w 21600"/>
                <a:gd name="T7" fmla="*/ 0 h 21600"/>
                <a:gd name="T8" fmla="*/ 21600 w 21600"/>
                <a:gd name="T9" fmla="*/ 11649 h 21600"/>
                <a:gd name="T10" fmla="*/ 21600 w 21600"/>
                <a:gd name="T11" fmla="*/ 19416 h 21600"/>
                <a:gd name="T12" fmla="*/ 15166 w 21600"/>
                <a:gd name="T13" fmla="*/ 21600 h 21600"/>
                <a:gd name="T14" fmla="*/ 10570 w 21600"/>
                <a:gd name="T15" fmla="*/ 21600 h 21600"/>
                <a:gd name="T16" fmla="*/ 0 w 21600"/>
                <a:gd name="T17" fmla="*/ 21600 h 21600"/>
                <a:gd name="T18" fmla="*/ 0 w 21600"/>
                <a:gd name="T19" fmla="*/ 11528 h 21600"/>
                <a:gd name="T20" fmla="*/ 459 w 21600"/>
                <a:gd name="T21" fmla="*/ 22540 h 21600"/>
                <a:gd name="T22" fmla="*/ 21485 w 21600"/>
                <a:gd name="T23" fmla="*/ 270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T20" t="T21" r="T22" b="T23"/>
              <a:pathLst>
                <a:path w="21600" h="21600" extrusionOk="0">
                  <a:moveTo>
                    <a:pt x="0" y="2184"/>
                  </a:moveTo>
                  <a:lnTo>
                    <a:pt x="6664" y="0"/>
                  </a:lnTo>
                  <a:lnTo>
                    <a:pt x="10800" y="0"/>
                  </a:lnTo>
                  <a:lnTo>
                    <a:pt x="21600" y="0"/>
                  </a:lnTo>
                  <a:lnTo>
                    <a:pt x="21600" y="11649"/>
                  </a:lnTo>
                  <a:lnTo>
                    <a:pt x="21600" y="19416"/>
                  </a:lnTo>
                  <a:lnTo>
                    <a:pt x="15166" y="21600"/>
                  </a:lnTo>
                  <a:lnTo>
                    <a:pt x="10570" y="21600"/>
                  </a:lnTo>
                  <a:lnTo>
                    <a:pt x="0" y="21600"/>
                  </a:lnTo>
                  <a:lnTo>
                    <a:pt x="0" y="11528"/>
                  </a:lnTo>
                  <a:lnTo>
                    <a:pt x="0" y="2184"/>
                  </a:lnTo>
                  <a:close/>
                </a:path>
                <a:path w="21600" h="21600" extrusionOk="0">
                  <a:moveTo>
                    <a:pt x="0" y="2184"/>
                  </a:moveTo>
                  <a:lnTo>
                    <a:pt x="0" y="2184"/>
                  </a:lnTo>
                  <a:lnTo>
                    <a:pt x="14706" y="2184"/>
                  </a:lnTo>
                  <a:lnTo>
                    <a:pt x="21600" y="0"/>
                  </a:lnTo>
                  <a:moveTo>
                    <a:pt x="0" y="2184"/>
                  </a:moveTo>
                  <a:lnTo>
                    <a:pt x="14706" y="2184"/>
                  </a:lnTo>
                  <a:lnTo>
                    <a:pt x="14706" y="5339"/>
                  </a:lnTo>
                  <a:lnTo>
                    <a:pt x="14706" y="17474"/>
                  </a:lnTo>
                  <a:lnTo>
                    <a:pt x="14706" y="21600"/>
                  </a:lnTo>
                  <a:moveTo>
                    <a:pt x="1149" y="3034"/>
                  </a:moveTo>
                  <a:lnTo>
                    <a:pt x="13328" y="3034"/>
                  </a:lnTo>
                  <a:lnTo>
                    <a:pt x="13328" y="3519"/>
                  </a:lnTo>
                  <a:lnTo>
                    <a:pt x="1149" y="3519"/>
                  </a:lnTo>
                  <a:lnTo>
                    <a:pt x="1149" y="3034"/>
                  </a:lnTo>
                  <a:moveTo>
                    <a:pt x="1149" y="4490"/>
                  </a:moveTo>
                  <a:lnTo>
                    <a:pt x="13328" y="4490"/>
                  </a:lnTo>
                  <a:lnTo>
                    <a:pt x="13328" y="4854"/>
                  </a:lnTo>
                  <a:lnTo>
                    <a:pt x="1149" y="4854"/>
                  </a:lnTo>
                  <a:lnTo>
                    <a:pt x="1149" y="4490"/>
                  </a:lnTo>
                  <a:moveTo>
                    <a:pt x="1149" y="5946"/>
                  </a:moveTo>
                  <a:lnTo>
                    <a:pt x="13328" y="5946"/>
                  </a:lnTo>
                  <a:lnTo>
                    <a:pt x="13328" y="6310"/>
                  </a:lnTo>
                  <a:lnTo>
                    <a:pt x="1149" y="6310"/>
                  </a:lnTo>
                  <a:lnTo>
                    <a:pt x="1149" y="5946"/>
                  </a:lnTo>
                </a:path>
              </a:pathLst>
            </a:custGeom>
            <a:solidFill>
              <a:srgbClr val="969696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s-PR"/>
            </a:p>
          </p:txBody>
        </p:sp>
        <p:sp>
          <p:nvSpPr>
            <p:cNvPr id="2053" name="tower"/>
            <p:cNvSpPr>
              <a:spLocks noEditPoints="1" noChangeArrowheads="1"/>
            </p:cNvSpPr>
            <p:nvPr/>
          </p:nvSpPr>
          <p:spPr bwMode="auto">
            <a:xfrm>
              <a:off x="2064" y="384"/>
              <a:ext cx="570" cy="1140"/>
            </a:xfrm>
            <a:custGeom>
              <a:avLst/>
              <a:gdLst>
                <a:gd name="T0" fmla="*/ 0 w 21600"/>
                <a:gd name="T1" fmla="*/ 2184 h 21600"/>
                <a:gd name="T2" fmla="*/ 6664 w 21600"/>
                <a:gd name="T3" fmla="*/ 0 h 21600"/>
                <a:gd name="T4" fmla="*/ 10800 w 21600"/>
                <a:gd name="T5" fmla="*/ 0 h 21600"/>
                <a:gd name="T6" fmla="*/ 21600 w 21600"/>
                <a:gd name="T7" fmla="*/ 0 h 21600"/>
                <a:gd name="T8" fmla="*/ 21600 w 21600"/>
                <a:gd name="T9" fmla="*/ 11649 h 21600"/>
                <a:gd name="T10" fmla="*/ 21600 w 21600"/>
                <a:gd name="T11" fmla="*/ 19416 h 21600"/>
                <a:gd name="T12" fmla="*/ 15166 w 21600"/>
                <a:gd name="T13" fmla="*/ 21600 h 21600"/>
                <a:gd name="T14" fmla="*/ 10570 w 21600"/>
                <a:gd name="T15" fmla="*/ 21600 h 21600"/>
                <a:gd name="T16" fmla="*/ 0 w 21600"/>
                <a:gd name="T17" fmla="*/ 21600 h 21600"/>
                <a:gd name="T18" fmla="*/ 0 w 21600"/>
                <a:gd name="T19" fmla="*/ 11528 h 21600"/>
                <a:gd name="T20" fmla="*/ 459 w 21600"/>
                <a:gd name="T21" fmla="*/ 22540 h 21600"/>
                <a:gd name="T22" fmla="*/ 21485 w 21600"/>
                <a:gd name="T23" fmla="*/ 270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T20" t="T21" r="T22" b="T23"/>
              <a:pathLst>
                <a:path w="21600" h="21600" extrusionOk="0">
                  <a:moveTo>
                    <a:pt x="0" y="2184"/>
                  </a:moveTo>
                  <a:lnTo>
                    <a:pt x="6664" y="0"/>
                  </a:lnTo>
                  <a:lnTo>
                    <a:pt x="10800" y="0"/>
                  </a:lnTo>
                  <a:lnTo>
                    <a:pt x="21600" y="0"/>
                  </a:lnTo>
                  <a:lnTo>
                    <a:pt x="21600" y="11649"/>
                  </a:lnTo>
                  <a:lnTo>
                    <a:pt x="21600" y="19416"/>
                  </a:lnTo>
                  <a:lnTo>
                    <a:pt x="15166" y="21600"/>
                  </a:lnTo>
                  <a:lnTo>
                    <a:pt x="10570" y="21600"/>
                  </a:lnTo>
                  <a:lnTo>
                    <a:pt x="0" y="21600"/>
                  </a:lnTo>
                  <a:lnTo>
                    <a:pt x="0" y="11528"/>
                  </a:lnTo>
                  <a:lnTo>
                    <a:pt x="0" y="2184"/>
                  </a:lnTo>
                  <a:close/>
                </a:path>
                <a:path w="21600" h="21600" extrusionOk="0">
                  <a:moveTo>
                    <a:pt x="0" y="2184"/>
                  </a:moveTo>
                  <a:lnTo>
                    <a:pt x="0" y="2184"/>
                  </a:lnTo>
                  <a:lnTo>
                    <a:pt x="14706" y="2184"/>
                  </a:lnTo>
                  <a:lnTo>
                    <a:pt x="21600" y="0"/>
                  </a:lnTo>
                  <a:moveTo>
                    <a:pt x="0" y="2184"/>
                  </a:moveTo>
                  <a:lnTo>
                    <a:pt x="14706" y="2184"/>
                  </a:lnTo>
                  <a:lnTo>
                    <a:pt x="14706" y="5339"/>
                  </a:lnTo>
                  <a:lnTo>
                    <a:pt x="14706" y="17474"/>
                  </a:lnTo>
                  <a:lnTo>
                    <a:pt x="14706" y="21600"/>
                  </a:lnTo>
                  <a:moveTo>
                    <a:pt x="1149" y="3034"/>
                  </a:moveTo>
                  <a:lnTo>
                    <a:pt x="13328" y="3034"/>
                  </a:lnTo>
                  <a:lnTo>
                    <a:pt x="13328" y="3519"/>
                  </a:lnTo>
                  <a:lnTo>
                    <a:pt x="1149" y="3519"/>
                  </a:lnTo>
                  <a:lnTo>
                    <a:pt x="1149" y="3034"/>
                  </a:lnTo>
                  <a:moveTo>
                    <a:pt x="1149" y="4490"/>
                  </a:moveTo>
                  <a:lnTo>
                    <a:pt x="13328" y="4490"/>
                  </a:lnTo>
                  <a:lnTo>
                    <a:pt x="13328" y="4854"/>
                  </a:lnTo>
                  <a:lnTo>
                    <a:pt x="1149" y="4854"/>
                  </a:lnTo>
                  <a:lnTo>
                    <a:pt x="1149" y="4490"/>
                  </a:lnTo>
                  <a:moveTo>
                    <a:pt x="1149" y="5946"/>
                  </a:moveTo>
                  <a:lnTo>
                    <a:pt x="13328" y="5946"/>
                  </a:lnTo>
                  <a:lnTo>
                    <a:pt x="13328" y="6310"/>
                  </a:lnTo>
                  <a:lnTo>
                    <a:pt x="1149" y="6310"/>
                  </a:lnTo>
                  <a:lnTo>
                    <a:pt x="1149" y="5946"/>
                  </a:lnTo>
                </a:path>
              </a:pathLst>
            </a:custGeom>
            <a:solidFill>
              <a:srgbClr val="969696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s-PR"/>
            </a:p>
          </p:txBody>
        </p:sp>
        <p:sp>
          <p:nvSpPr>
            <p:cNvPr id="2054" name="tower"/>
            <p:cNvSpPr>
              <a:spLocks noEditPoints="1" noChangeArrowheads="1"/>
            </p:cNvSpPr>
            <p:nvPr/>
          </p:nvSpPr>
          <p:spPr bwMode="auto">
            <a:xfrm>
              <a:off x="2742" y="384"/>
              <a:ext cx="570" cy="1140"/>
            </a:xfrm>
            <a:custGeom>
              <a:avLst/>
              <a:gdLst>
                <a:gd name="T0" fmla="*/ 0 w 21600"/>
                <a:gd name="T1" fmla="*/ 2184 h 21600"/>
                <a:gd name="T2" fmla="*/ 6664 w 21600"/>
                <a:gd name="T3" fmla="*/ 0 h 21600"/>
                <a:gd name="T4" fmla="*/ 10800 w 21600"/>
                <a:gd name="T5" fmla="*/ 0 h 21600"/>
                <a:gd name="T6" fmla="*/ 21600 w 21600"/>
                <a:gd name="T7" fmla="*/ 0 h 21600"/>
                <a:gd name="T8" fmla="*/ 21600 w 21600"/>
                <a:gd name="T9" fmla="*/ 11649 h 21600"/>
                <a:gd name="T10" fmla="*/ 21600 w 21600"/>
                <a:gd name="T11" fmla="*/ 19416 h 21600"/>
                <a:gd name="T12" fmla="*/ 15166 w 21600"/>
                <a:gd name="T13" fmla="*/ 21600 h 21600"/>
                <a:gd name="T14" fmla="*/ 10570 w 21600"/>
                <a:gd name="T15" fmla="*/ 21600 h 21600"/>
                <a:gd name="T16" fmla="*/ 0 w 21600"/>
                <a:gd name="T17" fmla="*/ 21600 h 21600"/>
                <a:gd name="T18" fmla="*/ 0 w 21600"/>
                <a:gd name="T19" fmla="*/ 11528 h 21600"/>
                <a:gd name="T20" fmla="*/ 459 w 21600"/>
                <a:gd name="T21" fmla="*/ 22540 h 21600"/>
                <a:gd name="T22" fmla="*/ 21485 w 21600"/>
                <a:gd name="T23" fmla="*/ 270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T20" t="T21" r="T22" b="T23"/>
              <a:pathLst>
                <a:path w="21600" h="21600" extrusionOk="0">
                  <a:moveTo>
                    <a:pt x="0" y="2184"/>
                  </a:moveTo>
                  <a:lnTo>
                    <a:pt x="6664" y="0"/>
                  </a:lnTo>
                  <a:lnTo>
                    <a:pt x="10800" y="0"/>
                  </a:lnTo>
                  <a:lnTo>
                    <a:pt x="21600" y="0"/>
                  </a:lnTo>
                  <a:lnTo>
                    <a:pt x="21600" y="11649"/>
                  </a:lnTo>
                  <a:lnTo>
                    <a:pt x="21600" y="19416"/>
                  </a:lnTo>
                  <a:lnTo>
                    <a:pt x="15166" y="21600"/>
                  </a:lnTo>
                  <a:lnTo>
                    <a:pt x="10570" y="21600"/>
                  </a:lnTo>
                  <a:lnTo>
                    <a:pt x="0" y="21600"/>
                  </a:lnTo>
                  <a:lnTo>
                    <a:pt x="0" y="11528"/>
                  </a:lnTo>
                  <a:lnTo>
                    <a:pt x="0" y="2184"/>
                  </a:lnTo>
                  <a:close/>
                </a:path>
                <a:path w="21600" h="21600" extrusionOk="0">
                  <a:moveTo>
                    <a:pt x="0" y="2184"/>
                  </a:moveTo>
                  <a:lnTo>
                    <a:pt x="0" y="2184"/>
                  </a:lnTo>
                  <a:lnTo>
                    <a:pt x="14706" y="2184"/>
                  </a:lnTo>
                  <a:lnTo>
                    <a:pt x="21600" y="0"/>
                  </a:lnTo>
                  <a:moveTo>
                    <a:pt x="0" y="2184"/>
                  </a:moveTo>
                  <a:lnTo>
                    <a:pt x="14706" y="2184"/>
                  </a:lnTo>
                  <a:lnTo>
                    <a:pt x="14706" y="5339"/>
                  </a:lnTo>
                  <a:lnTo>
                    <a:pt x="14706" y="17474"/>
                  </a:lnTo>
                  <a:lnTo>
                    <a:pt x="14706" y="21600"/>
                  </a:lnTo>
                  <a:moveTo>
                    <a:pt x="1149" y="3034"/>
                  </a:moveTo>
                  <a:lnTo>
                    <a:pt x="13328" y="3034"/>
                  </a:lnTo>
                  <a:lnTo>
                    <a:pt x="13328" y="3519"/>
                  </a:lnTo>
                  <a:lnTo>
                    <a:pt x="1149" y="3519"/>
                  </a:lnTo>
                  <a:lnTo>
                    <a:pt x="1149" y="3034"/>
                  </a:lnTo>
                  <a:moveTo>
                    <a:pt x="1149" y="4490"/>
                  </a:moveTo>
                  <a:lnTo>
                    <a:pt x="13328" y="4490"/>
                  </a:lnTo>
                  <a:lnTo>
                    <a:pt x="13328" y="4854"/>
                  </a:lnTo>
                  <a:lnTo>
                    <a:pt x="1149" y="4854"/>
                  </a:lnTo>
                  <a:lnTo>
                    <a:pt x="1149" y="4490"/>
                  </a:lnTo>
                  <a:moveTo>
                    <a:pt x="1149" y="5946"/>
                  </a:moveTo>
                  <a:lnTo>
                    <a:pt x="13328" y="5946"/>
                  </a:lnTo>
                  <a:lnTo>
                    <a:pt x="13328" y="6310"/>
                  </a:lnTo>
                  <a:lnTo>
                    <a:pt x="1149" y="6310"/>
                  </a:lnTo>
                  <a:lnTo>
                    <a:pt x="1149" y="5946"/>
                  </a:lnTo>
                </a:path>
              </a:pathLst>
            </a:custGeom>
            <a:solidFill>
              <a:srgbClr val="969696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s-PR"/>
            </a:p>
          </p:txBody>
        </p:sp>
        <p:sp>
          <p:nvSpPr>
            <p:cNvPr id="2055" name="tower"/>
            <p:cNvSpPr>
              <a:spLocks noEditPoints="1" noChangeArrowheads="1"/>
            </p:cNvSpPr>
            <p:nvPr/>
          </p:nvSpPr>
          <p:spPr bwMode="auto">
            <a:xfrm>
              <a:off x="3408" y="384"/>
              <a:ext cx="570" cy="1140"/>
            </a:xfrm>
            <a:custGeom>
              <a:avLst/>
              <a:gdLst>
                <a:gd name="T0" fmla="*/ 0 w 21600"/>
                <a:gd name="T1" fmla="*/ 2184 h 21600"/>
                <a:gd name="T2" fmla="*/ 6664 w 21600"/>
                <a:gd name="T3" fmla="*/ 0 h 21600"/>
                <a:gd name="T4" fmla="*/ 10800 w 21600"/>
                <a:gd name="T5" fmla="*/ 0 h 21600"/>
                <a:gd name="T6" fmla="*/ 21600 w 21600"/>
                <a:gd name="T7" fmla="*/ 0 h 21600"/>
                <a:gd name="T8" fmla="*/ 21600 w 21600"/>
                <a:gd name="T9" fmla="*/ 11649 h 21600"/>
                <a:gd name="T10" fmla="*/ 21600 w 21600"/>
                <a:gd name="T11" fmla="*/ 19416 h 21600"/>
                <a:gd name="T12" fmla="*/ 15166 w 21600"/>
                <a:gd name="T13" fmla="*/ 21600 h 21600"/>
                <a:gd name="T14" fmla="*/ 10570 w 21600"/>
                <a:gd name="T15" fmla="*/ 21600 h 21600"/>
                <a:gd name="T16" fmla="*/ 0 w 21600"/>
                <a:gd name="T17" fmla="*/ 21600 h 21600"/>
                <a:gd name="T18" fmla="*/ 0 w 21600"/>
                <a:gd name="T19" fmla="*/ 11528 h 21600"/>
                <a:gd name="T20" fmla="*/ 459 w 21600"/>
                <a:gd name="T21" fmla="*/ 22540 h 21600"/>
                <a:gd name="T22" fmla="*/ 21485 w 21600"/>
                <a:gd name="T23" fmla="*/ 270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T20" t="T21" r="T22" b="T23"/>
              <a:pathLst>
                <a:path w="21600" h="21600" extrusionOk="0">
                  <a:moveTo>
                    <a:pt x="0" y="2184"/>
                  </a:moveTo>
                  <a:lnTo>
                    <a:pt x="6664" y="0"/>
                  </a:lnTo>
                  <a:lnTo>
                    <a:pt x="10800" y="0"/>
                  </a:lnTo>
                  <a:lnTo>
                    <a:pt x="21600" y="0"/>
                  </a:lnTo>
                  <a:lnTo>
                    <a:pt x="21600" y="11649"/>
                  </a:lnTo>
                  <a:lnTo>
                    <a:pt x="21600" y="19416"/>
                  </a:lnTo>
                  <a:lnTo>
                    <a:pt x="15166" y="21600"/>
                  </a:lnTo>
                  <a:lnTo>
                    <a:pt x="10570" y="21600"/>
                  </a:lnTo>
                  <a:lnTo>
                    <a:pt x="0" y="21600"/>
                  </a:lnTo>
                  <a:lnTo>
                    <a:pt x="0" y="11528"/>
                  </a:lnTo>
                  <a:lnTo>
                    <a:pt x="0" y="2184"/>
                  </a:lnTo>
                  <a:close/>
                </a:path>
                <a:path w="21600" h="21600" extrusionOk="0">
                  <a:moveTo>
                    <a:pt x="0" y="2184"/>
                  </a:moveTo>
                  <a:lnTo>
                    <a:pt x="0" y="2184"/>
                  </a:lnTo>
                  <a:lnTo>
                    <a:pt x="14706" y="2184"/>
                  </a:lnTo>
                  <a:lnTo>
                    <a:pt x="21600" y="0"/>
                  </a:lnTo>
                  <a:moveTo>
                    <a:pt x="0" y="2184"/>
                  </a:moveTo>
                  <a:lnTo>
                    <a:pt x="14706" y="2184"/>
                  </a:lnTo>
                  <a:lnTo>
                    <a:pt x="14706" y="5339"/>
                  </a:lnTo>
                  <a:lnTo>
                    <a:pt x="14706" y="17474"/>
                  </a:lnTo>
                  <a:lnTo>
                    <a:pt x="14706" y="21600"/>
                  </a:lnTo>
                  <a:moveTo>
                    <a:pt x="1149" y="3034"/>
                  </a:moveTo>
                  <a:lnTo>
                    <a:pt x="13328" y="3034"/>
                  </a:lnTo>
                  <a:lnTo>
                    <a:pt x="13328" y="3519"/>
                  </a:lnTo>
                  <a:lnTo>
                    <a:pt x="1149" y="3519"/>
                  </a:lnTo>
                  <a:lnTo>
                    <a:pt x="1149" y="3034"/>
                  </a:lnTo>
                  <a:moveTo>
                    <a:pt x="1149" y="4490"/>
                  </a:moveTo>
                  <a:lnTo>
                    <a:pt x="13328" y="4490"/>
                  </a:lnTo>
                  <a:lnTo>
                    <a:pt x="13328" y="4854"/>
                  </a:lnTo>
                  <a:lnTo>
                    <a:pt x="1149" y="4854"/>
                  </a:lnTo>
                  <a:lnTo>
                    <a:pt x="1149" y="4490"/>
                  </a:lnTo>
                  <a:moveTo>
                    <a:pt x="1149" y="5946"/>
                  </a:moveTo>
                  <a:lnTo>
                    <a:pt x="13328" y="5946"/>
                  </a:lnTo>
                  <a:lnTo>
                    <a:pt x="13328" y="6310"/>
                  </a:lnTo>
                  <a:lnTo>
                    <a:pt x="1149" y="6310"/>
                  </a:lnTo>
                  <a:lnTo>
                    <a:pt x="1149" y="5946"/>
                  </a:lnTo>
                </a:path>
              </a:pathLst>
            </a:custGeom>
            <a:solidFill>
              <a:srgbClr val="969696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s-PR"/>
            </a:p>
          </p:txBody>
        </p:sp>
        <p:sp>
          <p:nvSpPr>
            <p:cNvPr id="2085" name="tower"/>
            <p:cNvSpPr>
              <a:spLocks noEditPoints="1" noChangeArrowheads="1"/>
            </p:cNvSpPr>
            <p:nvPr/>
          </p:nvSpPr>
          <p:spPr bwMode="auto">
            <a:xfrm>
              <a:off x="4086" y="384"/>
              <a:ext cx="570" cy="1140"/>
            </a:xfrm>
            <a:custGeom>
              <a:avLst/>
              <a:gdLst>
                <a:gd name="T0" fmla="*/ 0 w 21600"/>
                <a:gd name="T1" fmla="*/ 2184 h 21600"/>
                <a:gd name="T2" fmla="*/ 6664 w 21600"/>
                <a:gd name="T3" fmla="*/ 0 h 21600"/>
                <a:gd name="T4" fmla="*/ 10800 w 21600"/>
                <a:gd name="T5" fmla="*/ 0 h 21600"/>
                <a:gd name="T6" fmla="*/ 21600 w 21600"/>
                <a:gd name="T7" fmla="*/ 0 h 21600"/>
                <a:gd name="T8" fmla="*/ 21600 w 21600"/>
                <a:gd name="T9" fmla="*/ 11649 h 21600"/>
                <a:gd name="T10" fmla="*/ 21600 w 21600"/>
                <a:gd name="T11" fmla="*/ 19416 h 21600"/>
                <a:gd name="T12" fmla="*/ 15166 w 21600"/>
                <a:gd name="T13" fmla="*/ 21600 h 21600"/>
                <a:gd name="T14" fmla="*/ 10570 w 21600"/>
                <a:gd name="T15" fmla="*/ 21600 h 21600"/>
                <a:gd name="T16" fmla="*/ 0 w 21600"/>
                <a:gd name="T17" fmla="*/ 21600 h 21600"/>
                <a:gd name="T18" fmla="*/ 0 w 21600"/>
                <a:gd name="T19" fmla="*/ 11528 h 21600"/>
                <a:gd name="T20" fmla="*/ 459 w 21600"/>
                <a:gd name="T21" fmla="*/ 22540 h 21600"/>
                <a:gd name="T22" fmla="*/ 21485 w 21600"/>
                <a:gd name="T23" fmla="*/ 270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T20" t="T21" r="T22" b="T23"/>
              <a:pathLst>
                <a:path w="21600" h="21600" extrusionOk="0">
                  <a:moveTo>
                    <a:pt x="0" y="2184"/>
                  </a:moveTo>
                  <a:lnTo>
                    <a:pt x="6664" y="0"/>
                  </a:lnTo>
                  <a:lnTo>
                    <a:pt x="10800" y="0"/>
                  </a:lnTo>
                  <a:lnTo>
                    <a:pt x="21600" y="0"/>
                  </a:lnTo>
                  <a:lnTo>
                    <a:pt x="21600" y="11649"/>
                  </a:lnTo>
                  <a:lnTo>
                    <a:pt x="21600" y="19416"/>
                  </a:lnTo>
                  <a:lnTo>
                    <a:pt x="15166" y="21600"/>
                  </a:lnTo>
                  <a:lnTo>
                    <a:pt x="10570" y="21600"/>
                  </a:lnTo>
                  <a:lnTo>
                    <a:pt x="0" y="21600"/>
                  </a:lnTo>
                  <a:lnTo>
                    <a:pt x="0" y="11528"/>
                  </a:lnTo>
                  <a:lnTo>
                    <a:pt x="0" y="2184"/>
                  </a:lnTo>
                  <a:close/>
                </a:path>
                <a:path w="21600" h="21600" extrusionOk="0">
                  <a:moveTo>
                    <a:pt x="0" y="2184"/>
                  </a:moveTo>
                  <a:lnTo>
                    <a:pt x="0" y="2184"/>
                  </a:lnTo>
                  <a:lnTo>
                    <a:pt x="14706" y="2184"/>
                  </a:lnTo>
                  <a:lnTo>
                    <a:pt x="21600" y="0"/>
                  </a:lnTo>
                  <a:moveTo>
                    <a:pt x="0" y="2184"/>
                  </a:moveTo>
                  <a:lnTo>
                    <a:pt x="14706" y="2184"/>
                  </a:lnTo>
                  <a:lnTo>
                    <a:pt x="14706" y="5339"/>
                  </a:lnTo>
                  <a:lnTo>
                    <a:pt x="14706" y="17474"/>
                  </a:lnTo>
                  <a:lnTo>
                    <a:pt x="14706" y="21600"/>
                  </a:lnTo>
                  <a:moveTo>
                    <a:pt x="1149" y="3034"/>
                  </a:moveTo>
                  <a:lnTo>
                    <a:pt x="13328" y="3034"/>
                  </a:lnTo>
                  <a:lnTo>
                    <a:pt x="13328" y="3519"/>
                  </a:lnTo>
                  <a:lnTo>
                    <a:pt x="1149" y="3519"/>
                  </a:lnTo>
                  <a:lnTo>
                    <a:pt x="1149" y="3034"/>
                  </a:lnTo>
                  <a:moveTo>
                    <a:pt x="1149" y="4490"/>
                  </a:moveTo>
                  <a:lnTo>
                    <a:pt x="13328" y="4490"/>
                  </a:lnTo>
                  <a:lnTo>
                    <a:pt x="13328" y="4854"/>
                  </a:lnTo>
                  <a:lnTo>
                    <a:pt x="1149" y="4854"/>
                  </a:lnTo>
                  <a:lnTo>
                    <a:pt x="1149" y="4490"/>
                  </a:lnTo>
                  <a:moveTo>
                    <a:pt x="1149" y="5946"/>
                  </a:moveTo>
                  <a:lnTo>
                    <a:pt x="13328" y="5946"/>
                  </a:lnTo>
                  <a:lnTo>
                    <a:pt x="13328" y="6310"/>
                  </a:lnTo>
                  <a:lnTo>
                    <a:pt x="1149" y="6310"/>
                  </a:lnTo>
                  <a:lnTo>
                    <a:pt x="1149" y="5946"/>
                  </a:lnTo>
                </a:path>
              </a:pathLst>
            </a:custGeom>
            <a:solidFill>
              <a:srgbClr val="969696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s-PR"/>
            </a:p>
          </p:txBody>
        </p:sp>
      </p:grpSp>
      <p:grpSp>
        <p:nvGrpSpPr>
          <p:cNvPr id="5" name="Group 43"/>
          <p:cNvGrpSpPr>
            <a:grpSpLocks/>
          </p:cNvGrpSpPr>
          <p:nvPr/>
        </p:nvGrpSpPr>
        <p:grpSpPr bwMode="auto">
          <a:xfrm>
            <a:off x="914400" y="152400"/>
            <a:ext cx="228600" cy="381000"/>
            <a:chOff x="4032" y="2792"/>
            <a:chExt cx="240" cy="376"/>
          </a:xfrm>
        </p:grpSpPr>
        <p:sp>
          <p:nvSpPr>
            <p:cNvPr id="2087" name="AutoShape 39"/>
            <p:cNvSpPr>
              <a:spLocks noChangeArrowheads="1"/>
            </p:cNvSpPr>
            <p:nvPr/>
          </p:nvSpPr>
          <p:spPr bwMode="auto">
            <a:xfrm>
              <a:off x="4032" y="2832"/>
              <a:ext cx="240" cy="288"/>
            </a:xfrm>
            <a:prstGeom prst="flowChartCollate">
              <a:avLst/>
            </a:prstGeom>
            <a:solidFill>
              <a:srgbClr val="FFE67D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s-PR"/>
            </a:p>
          </p:txBody>
        </p:sp>
        <p:sp>
          <p:nvSpPr>
            <p:cNvPr id="2088" name="Rectangle 40"/>
            <p:cNvSpPr>
              <a:spLocks noChangeArrowheads="1"/>
            </p:cNvSpPr>
            <p:nvPr/>
          </p:nvSpPr>
          <p:spPr bwMode="auto">
            <a:xfrm>
              <a:off x="4032" y="2792"/>
              <a:ext cx="240" cy="48"/>
            </a:xfrm>
            <a:prstGeom prst="rect">
              <a:avLst/>
            </a:prstGeom>
            <a:solidFill>
              <a:srgbClr val="99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s-PR"/>
            </a:p>
          </p:txBody>
        </p:sp>
        <p:sp>
          <p:nvSpPr>
            <p:cNvPr id="2089" name="Rectangle 41"/>
            <p:cNvSpPr>
              <a:spLocks noChangeArrowheads="1"/>
            </p:cNvSpPr>
            <p:nvPr/>
          </p:nvSpPr>
          <p:spPr bwMode="auto">
            <a:xfrm>
              <a:off x="4032" y="3120"/>
              <a:ext cx="240" cy="48"/>
            </a:xfrm>
            <a:prstGeom prst="rect">
              <a:avLst/>
            </a:prstGeom>
            <a:solidFill>
              <a:srgbClr val="99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s-PR"/>
            </a:p>
          </p:txBody>
        </p:sp>
        <p:sp>
          <p:nvSpPr>
            <p:cNvPr id="2090" name="AutoShape 42"/>
            <p:cNvSpPr>
              <a:spLocks noChangeArrowheads="1"/>
            </p:cNvSpPr>
            <p:nvPr/>
          </p:nvSpPr>
          <p:spPr bwMode="auto">
            <a:xfrm rot="10800000">
              <a:off x="4032" y="3047"/>
              <a:ext cx="240" cy="73"/>
            </a:xfrm>
            <a:custGeom>
              <a:avLst/>
              <a:gdLst>
                <a:gd name="G0" fmla="+- 5489 0 0"/>
                <a:gd name="G1" fmla="+- 21600 0 5489"/>
                <a:gd name="G2" fmla="*/ 5489 1 2"/>
                <a:gd name="G3" fmla="+- 21600 0 G2"/>
                <a:gd name="G4" fmla="+/ 5489 21600 2"/>
                <a:gd name="G5" fmla="+/ G1 0 2"/>
                <a:gd name="G6" fmla="*/ 21600 21600 5489"/>
                <a:gd name="G7" fmla="*/ G6 1 2"/>
                <a:gd name="G8" fmla="+- 21600 0 G7"/>
                <a:gd name="G9" fmla="*/ 21600 1 2"/>
                <a:gd name="G10" fmla="+- 5489 0 G9"/>
                <a:gd name="G11" fmla="?: G10 G8 0"/>
                <a:gd name="G12" fmla="?: G10 G7 21600"/>
                <a:gd name="T0" fmla="*/ 18855 w 21600"/>
                <a:gd name="T1" fmla="*/ 10800 h 21600"/>
                <a:gd name="T2" fmla="*/ 10800 w 21600"/>
                <a:gd name="T3" fmla="*/ 21600 h 21600"/>
                <a:gd name="T4" fmla="*/ 2745 w 21600"/>
                <a:gd name="T5" fmla="*/ 10800 h 21600"/>
                <a:gd name="T6" fmla="*/ 10800 w 21600"/>
                <a:gd name="T7" fmla="*/ 0 h 21600"/>
                <a:gd name="T8" fmla="*/ 4545 w 21600"/>
                <a:gd name="T9" fmla="*/ 4545 h 21600"/>
                <a:gd name="T10" fmla="*/ 17055 w 21600"/>
                <a:gd name="T11" fmla="*/ 17055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T8" t="T9" r="T10" b="T11"/>
              <a:pathLst>
                <a:path w="21600" h="21600">
                  <a:moveTo>
                    <a:pt x="0" y="0"/>
                  </a:moveTo>
                  <a:lnTo>
                    <a:pt x="5489" y="21600"/>
                  </a:lnTo>
                  <a:lnTo>
                    <a:pt x="16111" y="21600"/>
                  </a:lnTo>
                  <a:lnTo>
                    <a:pt x="21600" y="0"/>
                  </a:lnTo>
                  <a:close/>
                </a:path>
              </a:pathLst>
            </a:cu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s-PR"/>
            </a:p>
          </p:txBody>
        </p:sp>
      </p:grpSp>
      <p:grpSp>
        <p:nvGrpSpPr>
          <p:cNvPr id="6" name="Group 44"/>
          <p:cNvGrpSpPr>
            <a:grpSpLocks/>
          </p:cNvGrpSpPr>
          <p:nvPr/>
        </p:nvGrpSpPr>
        <p:grpSpPr bwMode="auto">
          <a:xfrm>
            <a:off x="1981200" y="152400"/>
            <a:ext cx="228600" cy="381000"/>
            <a:chOff x="4032" y="2792"/>
            <a:chExt cx="240" cy="376"/>
          </a:xfrm>
        </p:grpSpPr>
        <p:sp>
          <p:nvSpPr>
            <p:cNvPr id="2093" name="AutoShape 45"/>
            <p:cNvSpPr>
              <a:spLocks noChangeArrowheads="1"/>
            </p:cNvSpPr>
            <p:nvPr/>
          </p:nvSpPr>
          <p:spPr bwMode="auto">
            <a:xfrm>
              <a:off x="4032" y="2832"/>
              <a:ext cx="240" cy="288"/>
            </a:xfrm>
            <a:prstGeom prst="flowChartCollate">
              <a:avLst/>
            </a:prstGeom>
            <a:solidFill>
              <a:srgbClr val="FFE67D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s-PR"/>
            </a:p>
          </p:txBody>
        </p:sp>
        <p:sp>
          <p:nvSpPr>
            <p:cNvPr id="2094" name="Rectangle 46"/>
            <p:cNvSpPr>
              <a:spLocks noChangeArrowheads="1"/>
            </p:cNvSpPr>
            <p:nvPr/>
          </p:nvSpPr>
          <p:spPr bwMode="auto">
            <a:xfrm>
              <a:off x="4032" y="2792"/>
              <a:ext cx="240" cy="48"/>
            </a:xfrm>
            <a:prstGeom prst="rect">
              <a:avLst/>
            </a:prstGeom>
            <a:solidFill>
              <a:srgbClr val="99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s-PR"/>
            </a:p>
          </p:txBody>
        </p:sp>
        <p:sp>
          <p:nvSpPr>
            <p:cNvPr id="2095" name="Rectangle 47"/>
            <p:cNvSpPr>
              <a:spLocks noChangeArrowheads="1"/>
            </p:cNvSpPr>
            <p:nvPr/>
          </p:nvSpPr>
          <p:spPr bwMode="auto">
            <a:xfrm>
              <a:off x="4032" y="3120"/>
              <a:ext cx="240" cy="48"/>
            </a:xfrm>
            <a:prstGeom prst="rect">
              <a:avLst/>
            </a:prstGeom>
            <a:solidFill>
              <a:srgbClr val="99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s-PR"/>
            </a:p>
          </p:txBody>
        </p:sp>
        <p:sp>
          <p:nvSpPr>
            <p:cNvPr id="2096" name="AutoShape 48"/>
            <p:cNvSpPr>
              <a:spLocks noChangeArrowheads="1"/>
            </p:cNvSpPr>
            <p:nvPr/>
          </p:nvSpPr>
          <p:spPr bwMode="auto">
            <a:xfrm rot="10800000">
              <a:off x="4032" y="3047"/>
              <a:ext cx="240" cy="73"/>
            </a:xfrm>
            <a:custGeom>
              <a:avLst/>
              <a:gdLst>
                <a:gd name="G0" fmla="+- 5489 0 0"/>
                <a:gd name="G1" fmla="+- 21600 0 5489"/>
                <a:gd name="G2" fmla="*/ 5489 1 2"/>
                <a:gd name="G3" fmla="+- 21600 0 G2"/>
                <a:gd name="G4" fmla="+/ 5489 21600 2"/>
                <a:gd name="G5" fmla="+/ G1 0 2"/>
                <a:gd name="G6" fmla="*/ 21600 21600 5489"/>
                <a:gd name="G7" fmla="*/ G6 1 2"/>
                <a:gd name="G8" fmla="+- 21600 0 G7"/>
                <a:gd name="G9" fmla="*/ 21600 1 2"/>
                <a:gd name="G10" fmla="+- 5489 0 G9"/>
                <a:gd name="G11" fmla="?: G10 G8 0"/>
                <a:gd name="G12" fmla="?: G10 G7 21600"/>
                <a:gd name="T0" fmla="*/ 18855 w 21600"/>
                <a:gd name="T1" fmla="*/ 10800 h 21600"/>
                <a:gd name="T2" fmla="*/ 10800 w 21600"/>
                <a:gd name="T3" fmla="*/ 21600 h 21600"/>
                <a:gd name="T4" fmla="*/ 2745 w 21600"/>
                <a:gd name="T5" fmla="*/ 10800 h 21600"/>
                <a:gd name="T6" fmla="*/ 10800 w 21600"/>
                <a:gd name="T7" fmla="*/ 0 h 21600"/>
                <a:gd name="T8" fmla="*/ 4545 w 21600"/>
                <a:gd name="T9" fmla="*/ 4545 h 21600"/>
                <a:gd name="T10" fmla="*/ 17055 w 21600"/>
                <a:gd name="T11" fmla="*/ 17055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T8" t="T9" r="T10" b="T11"/>
              <a:pathLst>
                <a:path w="21600" h="21600">
                  <a:moveTo>
                    <a:pt x="0" y="0"/>
                  </a:moveTo>
                  <a:lnTo>
                    <a:pt x="5489" y="21600"/>
                  </a:lnTo>
                  <a:lnTo>
                    <a:pt x="16111" y="21600"/>
                  </a:lnTo>
                  <a:lnTo>
                    <a:pt x="21600" y="0"/>
                  </a:lnTo>
                  <a:close/>
                </a:path>
              </a:pathLst>
            </a:cu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s-PR"/>
            </a:p>
          </p:txBody>
        </p:sp>
      </p:grpSp>
      <p:grpSp>
        <p:nvGrpSpPr>
          <p:cNvPr id="7" name="Group 49"/>
          <p:cNvGrpSpPr>
            <a:grpSpLocks/>
          </p:cNvGrpSpPr>
          <p:nvPr/>
        </p:nvGrpSpPr>
        <p:grpSpPr bwMode="auto">
          <a:xfrm>
            <a:off x="3048000" y="152400"/>
            <a:ext cx="228600" cy="381000"/>
            <a:chOff x="4032" y="2792"/>
            <a:chExt cx="240" cy="376"/>
          </a:xfrm>
        </p:grpSpPr>
        <p:sp>
          <p:nvSpPr>
            <p:cNvPr id="2098" name="AutoShape 50"/>
            <p:cNvSpPr>
              <a:spLocks noChangeArrowheads="1"/>
            </p:cNvSpPr>
            <p:nvPr/>
          </p:nvSpPr>
          <p:spPr bwMode="auto">
            <a:xfrm>
              <a:off x="4032" y="2832"/>
              <a:ext cx="240" cy="288"/>
            </a:xfrm>
            <a:prstGeom prst="flowChartCollate">
              <a:avLst/>
            </a:prstGeom>
            <a:solidFill>
              <a:srgbClr val="FFE67D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s-PR"/>
            </a:p>
          </p:txBody>
        </p:sp>
        <p:sp>
          <p:nvSpPr>
            <p:cNvPr id="2099" name="Rectangle 51"/>
            <p:cNvSpPr>
              <a:spLocks noChangeArrowheads="1"/>
            </p:cNvSpPr>
            <p:nvPr/>
          </p:nvSpPr>
          <p:spPr bwMode="auto">
            <a:xfrm>
              <a:off x="4032" y="2792"/>
              <a:ext cx="240" cy="48"/>
            </a:xfrm>
            <a:prstGeom prst="rect">
              <a:avLst/>
            </a:prstGeom>
            <a:solidFill>
              <a:srgbClr val="99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s-PR"/>
            </a:p>
          </p:txBody>
        </p:sp>
        <p:sp>
          <p:nvSpPr>
            <p:cNvPr id="2100" name="Rectangle 52"/>
            <p:cNvSpPr>
              <a:spLocks noChangeArrowheads="1"/>
            </p:cNvSpPr>
            <p:nvPr/>
          </p:nvSpPr>
          <p:spPr bwMode="auto">
            <a:xfrm>
              <a:off x="4032" y="3120"/>
              <a:ext cx="240" cy="48"/>
            </a:xfrm>
            <a:prstGeom prst="rect">
              <a:avLst/>
            </a:prstGeom>
            <a:solidFill>
              <a:srgbClr val="99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s-PR"/>
            </a:p>
          </p:txBody>
        </p:sp>
        <p:sp>
          <p:nvSpPr>
            <p:cNvPr id="2101" name="AutoShape 53"/>
            <p:cNvSpPr>
              <a:spLocks noChangeArrowheads="1"/>
            </p:cNvSpPr>
            <p:nvPr/>
          </p:nvSpPr>
          <p:spPr bwMode="auto">
            <a:xfrm rot="10800000">
              <a:off x="4032" y="3047"/>
              <a:ext cx="240" cy="73"/>
            </a:xfrm>
            <a:custGeom>
              <a:avLst/>
              <a:gdLst>
                <a:gd name="G0" fmla="+- 5489 0 0"/>
                <a:gd name="G1" fmla="+- 21600 0 5489"/>
                <a:gd name="G2" fmla="*/ 5489 1 2"/>
                <a:gd name="G3" fmla="+- 21600 0 G2"/>
                <a:gd name="G4" fmla="+/ 5489 21600 2"/>
                <a:gd name="G5" fmla="+/ G1 0 2"/>
                <a:gd name="G6" fmla="*/ 21600 21600 5489"/>
                <a:gd name="G7" fmla="*/ G6 1 2"/>
                <a:gd name="G8" fmla="+- 21600 0 G7"/>
                <a:gd name="G9" fmla="*/ 21600 1 2"/>
                <a:gd name="G10" fmla="+- 5489 0 G9"/>
                <a:gd name="G11" fmla="?: G10 G8 0"/>
                <a:gd name="G12" fmla="?: G10 G7 21600"/>
                <a:gd name="T0" fmla="*/ 18855 w 21600"/>
                <a:gd name="T1" fmla="*/ 10800 h 21600"/>
                <a:gd name="T2" fmla="*/ 10800 w 21600"/>
                <a:gd name="T3" fmla="*/ 21600 h 21600"/>
                <a:gd name="T4" fmla="*/ 2745 w 21600"/>
                <a:gd name="T5" fmla="*/ 10800 h 21600"/>
                <a:gd name="T6" fmla="*/ 10800 w 21600"/>
                <a:gd name="T7" fmla="*/ 0 h 21600"/>
                <a:gd name="T8" fmla="*/ 4545 w 21600"/>
                <a:gd name="T9" fmla="*/ 4545 h 21600"/>
                <a:gd name="T10" fmla="*/ 17055 w 21600"/>
                <a:gd name="T11" fmla="*/ 17055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T8" t="T9" r="T10" b="T11"/>
              <a:pathLst>
                <a:path w="21600" h="21600">
                  <a:moveTo>
                    <a:pt x="0" y="0"/>
                  </a:moveTo>
                  <a:lnTo>
                    <a:pt x="5489" y="21600"/>
                  </a:lnTo>
                  <a:lnTo>
                    <a:pt x="16111" y="21600"/>
                  </a:lnTo>
                  <a:lnTo>
                    <a:pt x="21600" y="0"/>
                  </a:lnTo>
                  <a:close/>
                </a:path>
              </a:pathLst>
            </a:cu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s-PR"/>
            </a:p>
          </p:txBody>
        </p:sp>
      </p:grpSp>
      <p:grpSp>
        <p:nvGrpSpPr>
          <p:cNvPr id="8" name="Group 54"/>
          <p:cNvGrpSpPr>
            <a:grpSpLocks/>
          </p:cNvGrpSpPr>
          <p:nvPr/>
        </p:nvGrpSpPr>
        <p:grpSpPr bwMode="auto">
          <a:xfrm>
            <a:off x="4114800" y="152400"/>
            <a:ext cx="228600" cy="381000"/>
            <a:chOff x="4032" y="2792"/>
            <a:chExt cx="240" cy="376"/>
          </a:xfrm>
        </p:grpSpPr>
        <p:sp>
          <p:nvSpPr>
            <p:cNvPr id="2103" name="AutoShape 55"/>
            <p:cNvSpPr>
              <a:spLocks noChangeArrowheads="1"/>
            </p:cNvSpPr>
            <p:nvPr/>
          </p:nvSpPr>
          <p:spPr bwMode="auto">
            <a:xfrm>
              <a:off x="4032" y="2832"/>
              <a:ext cx="240" cy="288"/>
            </a:xfrm>
            <a:prstGeom prst="flowChartCollate">
              <a:avLst/>
            </a:prstGeom>
            <a:solidFill>
              <a:srgbClr val="FFE67D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s-PR"/>
            </a:p>
          </p:txBody>
        </p:sp>
        <p:sp>
          <p:nvSpPr>
            <p:cNvPr id="2104" name="Rectangle 56"/>
            <p:cNvSpPr>
              <a:spLocks noChangeArrowheads="1"/>
            </p:cNvSpPr>
            <p:nvPr/>
          </p:nvSpPr>
          <p:spPr bwMode="auto">
            <a:xfrm>
              <a:off x="4032" y="2792"/>
              <a:ext cx="240" cy="48"/>
            </a:xfrm>
            <a:prstGeom prst="rect">
              <a:avLst/>
            </a:prstGeom>
            <a:solidFill>
              <a:srgbClr val="99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s-PR"/>
            </a:p>
          </p:txBody>
        </p:sp>
        <p:sp>
          <p:nvSpPr>
            <p:cNvPr id="2105" name="Rectangle 57"/>
            <p:cNvSpPr>
              <a:spLocks noChangeArrowheads="1"/>
            </p:cNvSpPr>
            <p:nvPr/>
          </p:nvSpPr>
          <p:spPr bwMode="auto">
            <a:xfrm>
              <a:off x="4032" y="3120"/>
              <a:ext cx="240" cy="48"/>
            </a:xfrm>
            <a:prstGeom prst="rect">
              <a:avLst/>
            </a:prstGeom>
            <a:solidFill>
              <a:srgbClr val="99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s-PR"/>
            </a:p>
          </p:txBody>
        </p:sp>
        <p:sp>
          <p:nvSpPr>
            <p:cNvPr id="2106" name="AutoShape 58"/>
            <p:cNvSpPr>
              <a:spLocks noChangeArrowheads="1"/>
            </p:cNvSpPr>
            <p:nvPr/>
          </p:nvSpPr>
          <p:spPr bwMode="auto">
            <a:xfrm rot="10800000">
              <a:off x="4032" y="3047"/>
              <a:ext cx="240" cy="73"/>
            </a:xfrm>
            <a:custGeom>
              <a:avLst/>
              <a:gdLst>
                <a:gd name="G0" fmla="+- 5489 0 0"/>
                <a:gd name="G1" fmla="+- 21600 0 5489"/>
                <a:gd name="G2" fmla="*/ 5489 1 2"/>
                <a:gd name="G3" fmla="+- 21600 0 G2"/>
                <a:gd name="G4" fmla="+/ 5489 21600 2"/>
                <a:gd name="G5" fmla="+/ G1 0 2"/>
                <a:gd name="G6" fmla="*/ 21600 21600 5489"/>
                <a:gd name="G7" fmla="*/ G6 1 2"/>
                <a:gd name="G8" fmla="+- 21600 0 G7"/>
                <a:gd name="G9" fmla="*/ 21600 1 2"/>
                <a:gd name="G10" fmla="+- 5489 0 G9"/>
                <a:gd name="G11" fmla="?: G10 G8 0"/>
                <a:gd name="G12" fmla="?: G10 G7 21600"/>
                <a:gd name="T0" fmla="*/ 18855 w 21600"/>
                <a:gd name="T1" fmla="*/ 10800 h 21600"/>
                <a:gd name="T2" fmla="*/ 10800 w 21600"/>
                <a:gd name="T3" fmla="*/ 21600 h 21600"/>
                <a:gd name="T4" fmla="*/ 2745 w 21600"/>
                <a:gd name="T5" fmla="*/ 10800 h 21600"/>
                <a:gd name="T6" fmla="*/ 10800 w 21600"/>
                <a:gd name="T7" fmla="*/ 0 h 21600"/>
                <a:gd name="T8" fmla="*/ 4545 w 21600"/>
                <a:gd name="T9" fmla="*/ 4545 h 21600"/>
                <a:gd name="T10" fmla="*/ 17055 w 21600"/>
                <a:gd name="T11" fmla="*/ 17055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T8" t="T9" r="T10" b="T11"/>
              <a:pathLst>
                <a:path w="21600" h="21600">
                  <a:moveTo>
                    <a:pt x="0" y="0"/>
                  </a:moveTo>
                  <a:lnTo>
                    <a:pt x="5489" y="21600"/>
                  </a:lnTo>
                  <a:lnTo>
                    <a:pt x="16111" y="21600"/>
                  </a:lnTo>
                  <a:lnTo>
                    <a:pt x="21600" y="0"/>
                  </a:lnTo>
                  <a:close/>
                </a:path>
              </a:pathLst>
            </a:cu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s-PR"/>
            </a:p>
          </p:txBody>
        </p:sp>
      </p:grpSp>
      <p:grpSp>
        <p:nvGrpSpPr>
          <p:cNvPr id="9" name="Group 59"/>
          <p:cNvGrpSpPr>
            <a:grpSpLocks/>
          </p:cNvGrpSpPr>
          <p:nvPr/>
        </p:nvGrpSpPr>
        <p:grpSpPr bwMode="auto">
          <a:xfrm>
            <a:off x="5181600" y="152400"/>
            <a:ext cx="228600" cy="381000"/>
            <a:chOff x="4032" y="2792"/>
            <a:chExt cx="240" cy="376"/>
          </a:xfrm>
        </p:grpSpPr>
        <p:sp>
          <p:nvSpPr>
            <p:cNvPr id="2108" name="AutoShape 60"/>
            <p:cNvSpPr>
              <a:spLocks noChangeArrowheads="1"/>
            </p:cNvSpPr>
            <p:nvPr/>
          </p:nvSpPr>
          <p:spPr bwMode="auto">
            <a:xfrm>
              <a:off x="4032" y="2832"/>
              <a:ext cx="240" cy="288"/>
            </a:xfrm>
            <a:prstGeom prst="flowChartCollate">
              <a:avLst/>
            </a:prstGeom>
            <a:solidFill>
              <a:srgbClr val="FFE67D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s-PR"/>
            </a:p>
          </p:txBody>
        </p:sp>
        <p:sp>
          <p:nvSpPr>
            <p:cNvPr id="2109" name="Rectangle 61"/>
            <p:cNvSpPr>
              <a:spLocks noChangeArrowheads="1"/>
            </p:cNvSpPr>
            <p:nvPr/>
          </p:nvSpPr>
          <p:spPr bwMode="auto">
            <a:xfrm>
              <a:off x="4032" y="2792"/>
              <a:ext cx="240" cy="48"/>
            </a:xfrm>
            <a:prstGeom prst="rect">
              <a:avLst/>
            </a:prstGeom>
            <a:solidFill>
              <a:srgbClr val="99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s-PR"/>
            </a:p>
          </p:txBody>
        </p:sp>
        <p:sp>
          <p:nvSpPr>
            <p:cNvPr id="2110" name="Rectangle 62"/>
            <p:cNvSpPr>
              <a:spLocks noChangeArrowheads="1"/>
            </p:cNvSpPr>
            <p:nvPr/>
          </p:nvSpPr>
          <p:spPr bwMode="auto">
            <a:xfrm>
              <a:off x="4032" y="3120"/>
              <a:ext cx="240" cy="48"/>
            </a:xfrm>
            <a:prstGeom prst="rect">
              <a:avLst/>
            </a:prstGeom>
            <a:solidFill>
              <a:srgbClr val="99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s-PR"/>
            </a:p>
          </p:txBody>
        </p:sp>
        <p:sp>
          <p:nvSpPr>
            <p:cNvPr id="2111" name="AutoShape 63"/>
            <p:cNvSpPr>
              <a:spLocks noChangeArrowheads="1"/>
            </p:cNvSpPr>
            <p:nvPr/>
          </p:nvSpPr>
          <p:spPr bwMode="auto">
            <a:xfrm rot="10800000">
              <a:off x="4032" y="3047"/>
              <a:ext cx="240" cy="73"/>
            </a:xfrm>
            <a:custGeom>
              <a:avLst/>
              <a:gdLst>
                <a:gd name="G0" fmla="+- 5489 0 0"/>
                <a:gd name="G1" fmla="+- 21600 0 5489"/>
                <a:gd name="G2" fmla="*/ 5489 1 2"/>
                <a:gd name="G3" fmla="+- 21600 0 G2"/>
                <a:gd name="G4" fmla="+/ 5489 21600 2"/>
                <a:gd name="G5" fmla="+/ G1 0 2"/>
                <a:gd name="G6" fmla="*/ 21600 21600 5489"/>
                <a:gd name="G7" fmla="*/ G6 1 2"/>
                <a:gd name="G8" fmla="+- 21600 0 G7"/>
                <a:gd name="G9" fmla="*/ 21600 1 2"/>
                <a:gd name="G10" fmla="+- 5489 0 G9"/>
                <a:gd name="G11" fmla="?: G10 G8 0"/>
                <a:gd name="G12" fmla="?: G10 G7 21600"/>
                <a:gd name="T0" fmla="*/ 18855 w 21600"/>
                <a:gd name="T1" fmla="*/ 10800 h 21600"/>
                <a:gd name="T2" fmla="*/ 10800 w 21600"/>
                <a:gd name="T3" fmla="*/ 21600 h 21600"/>
                <a:gd name="T4" fmla="*/ 2745 w 21600"/>
                <a:gd name="T5" fmla="*/ 10800 h 21600"/>
                <a:gd name="T6" fmla="*/ 10800 w 21600"/>
                <a:gd name="T7" fmla="*/ 0 h 21600"/>
                <a:gd name="T8" fmla="*/ 4545 w 21600"/>
                <a:gd name="T9" fmla="*/ 4545 h 21600"/>
                <a:gd name="T10" fmla="*/ 17055 w 21600"/>
                <a:gd name="T11" fmla="*/ 17055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T8" t="T9" r="T10" b="T11"/>
              <a:pathLst>
                <a:path w="21600" h="21600">
                  <a:moveTo>
                    <a:pt x="0" y="0"/>
                  </a:moveTo>
                  <a:lnTo>
                    <a:pt x="5489" y="21600"/>
                  </a:lnTo>
                  <a:lnTo>
                    <a:pt x="16111" y="21600"/>
                  </a:lnTo>
                  <a:lnTo>
                    <a:pt x="21600" y="0"/>
                  </a:lnTo>
                  <a:close/>
                </a:path>
              </a:pathLst>
            </a:cu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s-PR"/>
            </a:p>
          </p:txBody>
        </p:sp>
      </p:grpSp>
      <p:pic>
        <p:nvPicPr>
          <p:cNvPr id="2112" name="Picture 64" descr="j0285750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181600" y="3581400"/>
            <a:ext cx="3581400" cy="2200275"/>
          </a:xfrm>
          <a:prstGeom prst="rect">
            <a:avLst/>
          </a:prstGeom>
          <a:noFill/>
        </p:spPr>
      </p:pic>
      <p:sp>
        <p:nvSpPr>
          <p:cNvPr id="2124" name="Text Box 76"/>
          <p:cNvSpPr txBox="1">
            <a:spLocks noChangeArrowheads="1"/>
          </p:cNvSpPr>
          <p:nvPr/>
        </p:nvSpPr>
        <p:spPr bwMode="auto">
          <a:xfrm>
            <a:off x="6172200" y="4114800"/>
            <a:ext cx="838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FF0000"/>
                </a:solidFill>
              </a:rPr>
              <a:t>2</a:t>
            </a:r>
            <a:r>
              <a:rPr lang="el-GR" sz="3200" b="1">
                <a:solidFill>
                  <a:srgbClr val="FF0000"/>
                </a:solidFill>
              </a:rPr>
              <a:t>π</a:t>
            </a:r>
          </a:p>
        </p:txBody>
      </p:sp>
      <p:sp>
        <p:nvSpPr>
          <p:cNvPr id="2125" name="Oval 77"/>
          <p:cNvSpPr>
            <a:spLocks noChangeArrowheads="1"/>
          </p:cNvSpPr>
          <p:nvPr/>
        </p:nvSpPr>
        <p:spPr bwMode="auto">
          <a:xfrm>
            <a:off x="533400" y="16764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s-PR"/>
          </a:p>
        </p:txBody>
      </p:sp>
      <p:sp>
        <p:nvSpPr>
          <p:cNvPr id="2126" name="Oval 78"/>
          <p:cNvSpPr>
            <a:spLocks noChangeArrowheads="1"/>
          </p:cNvSpPr>
          <p:nvPr/>
        </p:nvSpPr>
        <p:spPr bwMode="auto">
          <a:xfrm>
            <a:off x="533400" y="18288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s-PR"/>
          </a:p>
        </p:txBody>
      </p:sp>
      <p:sp>
        <p:nvSpPr>
          <p:cNvPr id="2127" name="Oval 79"/>
          <p:cNvSpPr>
            <a:spLocks noChangeArrowheads="1"/>
          </p:cNvSpPr>
          <p:nvPr/>
        </p:nvSpPr>
        <p:spPr bwMode="auto">
          <a:xfrm>
            <a:off x="533400" y="1676400"/>
            <a:ext cx="76200" cy="76200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s-PR"/>
          </a:p>
        </p:txBody>
      </p:sp>
      <p:sp>
        <p:nvSpPr>
          <p:cNvPr id="2128" name="Oval 80"/>
          <p:cNvSpPr>
            <a:spLocks noChangeArrowheads="1"/>
          </p:cNvSpPr>
          <p:nvPr/>
        </p:nvSpPr>
        <p:spPr bwMode="auto">
          <a:xfrm>
            <a:off x="533400" y="1828800"/>
            <a:ext cx="76200" cy="76200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s-PR"/>
          </a:p>
        </p:txBody>
      </p:sp>
      <p:sp>
        <p:nvSpPr>
          <p:cNvPr id="2129" name="Oval 81"/>
          <p:cNvSpPr>
            <a:spLocks noChangeArrowheads="1"/>
          </p:cNvSpPr>
          <p:nvPr/>
        </p:nvSpPr>
        <p:spPr bwMode="auto">
          <a:xfrm>
            <a:off x="1600200" y="16764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s-PR"/>
          </a:p>
        </p:txBody>
      </p:sp>
      <p:sp>
        <p:nvSpPr>
          <p:cNvPr id="2130" name="Oval 82"/>
          <p:cNvSpPr>
            <a:spLocks noChangeArrowheads="1"/>
          </p:cNvSpPr>
          <p:nvPr/>
        </p:nvSpPr>
        <p:spPr bwMode="auto">
          <a:xfrm>
            <a:off x="1600200" y="18288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s-PR"/>
          </a:p>
        </p:txBody>
      </p:sp>
      <p:sp>
        <p:nvSpPr>
          <p:cNvPr id="2131" name="Oval 83"/>
          <p:cNvSpPr>
            <a:spLocks noChangeArrowheads="1"/>
          </p:cNvSpPr>
          <p:nvPr/>
        </p:nvSpPr>
        <p:spPr bwMode="auto">
          <a:xfrm>
            <a:off x="1600200" y="1676400"/>
            <a:ext cx="76200" cy="76200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s-PR"/>
          </a:p>
        </p:txBody>
      </p:sp>
      <p:sp>
        <p:nvSpPr>
          <p:cNvPr id="2132" name="Oval 84"/>
          <p:cNvSpPr>
            <a:spLocks noChangeArrowheads="1"/>
          </p:cNvSpPr>
          <p:nvPr/>
        </p:nvSpPr>
        <p:spPr bwMode="auto">
          <a:xfrm>
            <a:off x="1600200" y="1828800"/>
            <a:ext cx="76200" cy="76200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s-PR"/>
          </a:p>
        </p:txBody>
      </p:sp>
      <p:sp>
        <p:nvSpPr>
          <p:cNvPr id="2133" name="Oval 85"/>
          <p:cNvSpPr>
            <a:spLocks noChangeArrowheads="1"/>
          </p:cNvSpPr>
          <p:nvPr/>
        </p:nvSpPr>
        <p:spPr bwMode="auto">
          <a:xfrm>
            <a:off x="2743200" y="16764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s-PR"/>
          </a:p>
        </p:txBody>
      </p:sp>
      <p:sp>
        <p:nvSpPr>
          <p:cNvPr id="2134" name="Oval 86"/>
          <p:cNvSpPr>
            <a:spLocks noChangeArrowheads="1"/>
          </p:cNvSpPr>
          <p:nvPr/>
        </p:nvSpPr>
        <p:spPr bwMode="auto">
          <a:xfrm>
            <a:off x="2743200" y="18288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s-PR"/>
          </a:p>
        </p:txBody>
      </p:sp>
      <p:sp>
        <p:nvSpPr>
          <p:cNvPr id="2135" name="Oval 87"/>
          <p:cNvSpPr>
            <a:spLocks noChangeArrowheads="1"/>
          </p:cNvSpPr>
          <p:nvPr/>
        </p:nvSpPr>
        <p:spPr bwMode="auto">
          <a:xfrm>
            <a:off x="2743200" y="1676400"/>
            <a:ext cx="76200" cy="76200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s-PR"/>
          </a:p>
        </p:txBody>
      </p:sp>
      <p:sp>
        <p:nvSpPr>
          <p:cNvPr id="2136" name="Oval 88"/>
          <p:cNvSpPr>
            <a:spLocks noChangeArrowheads="1"/>
          </p:cNvSpPr>
          <p:nvPr/>
        </p:nvSpPr>
        <p:spPr bwMode="auto">
          <a:xfrm>
            <a:off x="2743200" y="1828800"/>
            <a:ext cx="76200" cy="76200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s-PR"/>
          </a:p>
        </p:txBody>
      </p:sp>
      <p:sp>
        <p:nvSpPr>
          <p:cNvPr id="2137" name="Oval 89"/>
          <p:cNvSpPr>
            <a:spLocks noChangeArrowheads="1"/>
          </p:cNvSpPr>
          <p:nvPr/>
        </p:nvSpPr>
        <p:spPr bwMode="auto">
          <a:xfrm>
            <a:off x="3733800" y="16764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s-PR"/>
          </a:p>
        </p:txBody>
      </p:sp>
      <p:sp>
        <p:nvSpPr>
          <p:cNvPr id="2138" name="Oval 90"/>
          <p:cNvSpPr>
            <a:spLocks noChangeArrowheads="1"/>
          </p:cNvSpPr>
          <p:nvPr/>
        </p:nvSpPr>
        <p:spPr bwMode="auto">
          <a:xfrm>
            <a:off x="3733800" y="18288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s-PR"/>
          </a:p>
        </p:txBody>
      </p:sp>
      <p:sp>
        <p:nvSpPr>
          <p:cNvPr id="2139" name="Oval 91"/>
          <p:cNvSpPr>
            <a:spLocks noChangeArrowheads="1"/>
          </p:cNvSpPr>
          <p:nvPr/>
        </p:nvSpPr>
        <p:spPr bwMode="auto">
          <a:xfrm>
            <a:off x="3733800" y="1676400"/>
            <a:ext cx="76200" cy="76200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s-PR"/>
          </a:p>
        </p:txBody>
      </p:sp>
      <p:sp>
        <p:nvSpPr>
          <p:cNvPr id="2140" name="Oval 92"/>
          <p:cNvSpPr>
            <a:spLocks noChangeArrowheads="1"/>
          </p:cNvSpPr>
          <p:nvPr/>
        </p:nvSpPr>
        <p:spPr bwMode="auto">
          <a:xfrm>
            <a:off x="3733800" y="1828800"/>
            <a:ext cx="76200" cy="76200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s-PR"/>
          </a:p>
        </p:txBody>
      </p:sp>
      <p:sp>
        <p:nvSpPr>
          <p:cNvPr id="2141" name="Oval 93"/>
          <p:cNvSpPr>
            <a:spLocks noChangeArrowheads="1"/>
          </p:cNvSpPr>
          <p:nvPr/>
        </p:nvSpPr>
        <p:spPr bwMode="auto">
          <a:xfrm>
            <a:off x="4800600" y="16764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s-PR"/>
          </a:p>
        </p:txBody>
      </p:sp>
      <p:sp>
        <p:nvSpPr>
          <p:cNvPr id="2142" name="Oval 94"/>
          <p:cNvSpPr>
            <a:spLocks noChangeArrowheads="1"/>
          </p:cNvSpPr>
          <p:nvPr/>
        </p:nvSpPr>
        <p:spPr bwMode="auto">
          <a:xfrm>
            <a:off x="4800600" y="18288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s-PR"/>
          </a:p>
        </p:txBody>
      </p:sp>
      <p:sp>
        <p:nvSpPr>
          <p:cNvPr id="2143" name="Oval 95"/>
          <p:cNvSpPr>
            <a:spLocks noChangeArrowheads="1"/>
          </p:cNvSpPr>
          <p:nvPr/>
        </p:nvSpPr>
        <p:spPr bwMode="auto">
          <a:xfrm>
            <a:off x="4800600" y="1676400"/>
            <a:ext cx="76200" cy="76200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s-PR"/>
          </a:p>
        </p:txBody>
      </p:sp>
      <p:sp>
        <p:nvSpPr>
          <p:cNvPr id="2144" name="Oval 96"/>
          <p:cNvSpPr>
            <a:spLocks noChangeArrowheads="1"/>
          </p:cNvSpPr>
          <p:nvPr/>
        </p:nvSpPr>
        <p:spPr bwMode="auto">
          <a:xfrm>
            <a:off x="4800600" y="1828800"/>
            <a:ext cx="76200" cy="76200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s-P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2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2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21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0" presetClass="pat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6 7.40741E-7 L -0.22501 -0.35556 " pathEditMode="relative" ptsTypes="AA">
                                      <p:cBhvr>
                                        <p:cTn id="38" dur="2000" fill="hold"/>
                                        <p:tgtEl>
                                          <p:spTgt spid="208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39" presetID="0" presetClass="pat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6 2.22222E-6 L -0.13334 -0.35556 " pathEditMode="relative" ptsTypes="AA">
                                      <p:cBhvr>
                                        <p:cTn id="40" dur="2000" fill="hold"/>
                                        <p:tgtEl>
                                          <p:spTgt spid="208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41" presetID="0" presetClass="pat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6 4.07407E-6 L -0.04167 -0.35556 " pathEditMode="relative" ptsTypes="AA">
                                      <p:cBhvr>
                                        <p:cTn id="42" dur="2000" fill="hold"/>
                                        <p:tgtEl>
                                          <p:spTgt spid="208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43" presetID="0" presetClass="pat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4.81481E-6 L 0.04167 -0.35556 " pathEditMode="relative" ptsTypes="AA">
                                      <p:cBhvr>
                                        <p:cTn id="44" dur="2000" fill="hold"/>
                                        <p:tgtEl>
                                          <p:spTgt spid="208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45" presetID="0" presetClass="pat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7.40741E-6 L 0.14167 -0.35555 " pathEditMode="relative" ptsTypes="AA">
                                      <p:cBhvr>
                                        <p:cTn id="46" dur="2000" fill="hold"/>
                                        <p:tgtEl>
                                          <p:spTgt spid="208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2000"/>
                            </p:stCondLst>
                            <p:childTnLst>
                              <p:par>
                                <p:cTn id="4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5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60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62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64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66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3000"/>
                            </p:stCondLst>
                            <p:childTnLst>
                              <p:par>
                                <p:cTn id="69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3000"/>
                            </p:stCondLst>
                            <p:childTnLst>
                              <p:par>
                                <p:cTn id="80" presetID="0" presetClass="path" presetSubtype="0" ac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6 -3.7037E-7 L 0.71163 -3.7037E-7 L 0.66979 0.42153 " pathEditMode="relative" ptsTypes="AAA">
                                      <p:cBhvr>
                                        <p:cTn id="81" dur="3000" fill="hold"/>
                                        <p:tgtEl>
                                          <p:spTgt spid="21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82" presetID="0" presetClass="path" presetSubtype="0" ac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7.40741E-7 L 0.56753 -0.00625 L 0.58142 0.40162 L 0.571 0.40301 " pathEditMode="relative" ptsTypes="AAAA">
                                      <p:cBhvr>
                                        <p:cTn id="83" dur="3000" fill="hold"/>
                                        <p:tgtEl>
                                          <p:spTgt spid="21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84" presetID="0" presetClass="path" presetSubtype="0" ac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6 7.40741E-7 L 0.4908 0.00162 L 0.41285 0.45417 " pathEditMode="relative" ptsTypes="AAA">
                                      <p:cBhvr>
                                        <p:cTn id="85" dur="3000" fill="hold"/>
                                        <p:tgtEl>
                                          <p:spTgt spid="21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86" presetID="0" presetClass="path" presetSubtype="0" ac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38889E-6 7.40741E-7 L 0.33264 7.40741E-7 L 0.35 0.40463 " pathEditMode="relative" ptsTypes="AAA">
                                      <p:cBhvr>
                                        <p:cTn id="87" dur="3000" fill="hold"/>
                                        <p:tgtEl>
                                          <p:spTgt spid="21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88" presetID="0" presetClass="path" presetSubtype="0" ac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27778E-6 3.7037E-7 L 0.24062 0.00301 L 0.20815 0.45579 " pathEditMode="relative" ptsTypes="AAA">
                                      <p:cBhvr>
                                        <p:cTn id="89" dur="3000" fill="hold"/>
                                        <p:tgtEl>
                                          <p:spTgt spid="21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90" presetID="8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91" dur="2000" fill="hold"/>
                                        <p:tgtEl>
                                          <p:spTgt spid="211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92" presetID="8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93" dur="2000" fill="hold"/>
                                        <p:tgtEl>
                                          <p:spTgt spid="212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94" presetID="8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95" dur="2000" fill="hold"/>
                                        <p:tgtEl>
                                          <p:spTgt spid="21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96" presetID="8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97" dur="2000" fill="hold"/>
                                        <p:tgtEl>
                                          <p:spTgt spid="212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98" presetID="8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99" dur="2000" fill="hold"/>
                                        <p:tgtEl>
                                          <p:spTgt spid="212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>
                            <p:stCondLst>
                              <p:cond delay="6000"/>
                            </p:stCondLst>
                            <p:childTnLst>
                              <p:par>
                                <p:cTn id="10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500"/>
                                        <p:tgtEl>
                                          <p:spTgt spid="2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>
                            <p:stCondLst>
                              <p:cond delay="6500"/>
                            </p:stCondLst>
                            <p:childTnLst>
                              <p:par>
                                <p:cTn id="105" presetID="41" presetClass="path" presetSubtype="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38889E-6 -7.40741E-7 C -0.00226 -0.00532 -0.00955 -0.01065 -0.01215 -0.01065 C -0.0283 -0.01065 -0.04496 0.075 -0.04496 0.16065 C -0.04496 0.11736 -0.0533 0.075 -0.06111 0.075 C -0.06962 0.075 -0.07743 0.11782 -0.07743 0.16065 C -0.07743 0.13912 -0.08177 0.11736 -0.08576 0.11736 C -0.08993 0.11736 -0.09392 0.13866 -0.09392 0.16065 C -0.09392 0.14954 -0.09618 0.13912 -0.09826 0.13912 C -0.10035 0.13912 -0.10243 0.15 -0.10243 0.16065 C -0.10243 0.15486 -0.10347 0.14954 -0.10451 0.14954 C -0.10503 0.14954 -0.10642 0.15486 -0.10642 0.16065 C -0.10642 0.15764 -0.10712 0.15486 -0.10781 0.15486 C -0.10781 0.15417 -0.10885 0.15764 -0.10885 0.16065 C -0.10885 0.15903 -0.10885 0.15764 -0.1092 0.15764 C -0.1092 0.15833 -0.10989 0.15903 -0.10989 0.16065 C -0.10989 0.15972 -0.10989 0.15903 -0.10989 0.15833 C -0.11024 0.15833 -0.11024 0.15903 -0.11024 0.15995 C -0.11094 0.15995 -0.11094 0.15903 -0.11094 0.15833 C -0.11128 0.15833 -0.11128 0.15903 -0.11128 0.15995 " pathEditMode="relative" rAng="0" ptsTypes="fffffffffffffffffff">
                                      <p:cBhvr>
                                        <p:cTn id="106" dur="2000" fill="hold"/>
                                        <p:tgtEl>
                                          <p:spTgt spid="214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6" y="75"/>
                                    </p:animMotion>
                                  </p:childTnLst>
                                </p:cTn>
                              </p:par>
                              <p:par>
                                <p:cTn id="107" presetID="8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-21600000">
                                      <p:cBhvr>
                                        <p:cTn id="108" dur="2000" fill="hold"/>
                                        <p:tgtEl>
                                          <p:spTgt spid="214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45" grpId="0" animBg="1"/>
      <p:bldP spid="2145" grpId="1" animBg="1"/>
      <p:bldP spid="2080" grpId="0" animBg="1"/>
      <p:bldP spid="2081" grpId="0" animBg="1"/>
      <p:bldP spid="2082" grpId="0" animBg="1"/>
      <p:bldP spid="2083" grpId="0" animBg="1"/>
      <p:bldP spid="2084" grpId="0" animBg="1"/>
      <p:bldP spid="2119" grpId="0"/>
      <p:bldP spid="2119" grpId="1"/>
      <p:bldP spid="2120" grpId="0"/>
      <p:bldP spid="2120" grpId="1"/>
      <p:bldP spid="2121" grpId="0"/>
      <p:bldP spid="2121" grpId="1"/>
      <p:bldP spid="2122" grpId="0"/>
      <p:bldP spid="2122" grpId="1"/>
      <p:bldP spid="2123" grpId="0"/>
      <p:bldP spid="2123" grpId="1"/>
      <p:bldP spid="2124" grpId="0"/>
      <p:bldP spid="2127" grpId="0" animBg="1"/>
      <p:bldP spid="2128" grpId="0" animBg="1"/>
      <p:bldP spid="2131" grpId="0" animBg="1"/>
      <p:bldP spid="2132" grpId="0" animBg="1"/>
      <p:bldP spid="2135" grpId="0" animBg="1"/>
      <p:bldP spid="2136" grpId="0" animBg="1"/>
      <p:bldP spid="2139" grpId="0" animBg="1"/>
      <p:bldP spid="2140" grpId="0" animBg="1"/>
      <p:bldP spid="2143" grpId="0" animBg="1"/>
      <p:bldP spid="2144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Paper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744</TotalTime>
  <Words>297</Words>
  <Application>Microsoft Office PowerPoint</Application>
  <PresentationFormat>On-screen Show (4:3)</PresentationFormat>
  <Paragraphs>79</Paragraphs>
  <Slides>11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Oriel</vt:lpstr>
      <vt:lpstr>GUI for Parallel Computing Lab</vt:lpstr>
      <vt:lpstr>The GUI </vt:lpstr>
      <vt:lpstr>Purpose and Capabilities</vt:lpstr>
      <vt:lpstr>MPI</vt:lpstr>
      <vt:lpstr>Details</vt:lpstr>
      <vt:lpstr>Engine</vt:lpstr>
      <vt:lpstr>Slide 7</vt:lpstr>
      <vt:lpstr>Trapezoidal rule example</vt:lpstr>
      <vt:lpstr>Slide 9</vt:lpstr>
      <vt:lpstr>Currently working on…</vt:lpstr>
      <vt:lpstr>Slide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Sednus</dc:creator>
  <cp:lastModifiedBy>Sednus</cp:lastModifiedBy>
  <cp:revision>55</cp:revision>
  <dcterms:created xsi:type="dcterms:W3CDTF">2009-07-16T01:50:00Z</dcterms:created>
  <dcterms:modified xsi:type="dcterms:W3CDTF">2009-07-18T20:50:44Z</dcterms:modified>
</cp:coreProperties>
</file>