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903" r:id="rId2"/>
    <p:sldId id="913" r:id="rId3"/>
    <p:sldId id="914" r:id="rId4"/>
    <p:sldId id="915" r:id="rId5"/>
    <p:sldId id="916" r:id="rId6"/>
    <p:sldId id="917" r:id="rId7"/>
    <p:sldId id="918" r:id="rId8"/>
    <p:sldId id="919" r:id="rId9"/>
    <p:sldId id="921" r:id="rId10"/>
    <p:sldId id="920" r:id="rId11"/>
  </p:sldIdLst>
  <p:sldSz cx="9144000" cy="6858000" type="screen4x3"/>
  <p:notesSz cx="92710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7C80"/>
    <a:srgbClr val="FF9933"/>
    <a:srgbClr val="66FFFF"/>
    <a:srgbClr val="FF3300"/>
    <a:srgbClr val="FFFF00"/>
    <a:srgbClr val="006600"/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6208" autoAdjust="0"/>
    <p:restoredTop sz="94700" autoAdjust="0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30" y="-90"/>
      </p:cViewPr>
      <p:guideLst>
        <p:guide orient="horz" pos="2204"/>
        <p:guide pos="291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6" tIns="45503" rIns="91006" bIns="45503" numCol="1" anchor="t" anchorCtr="0" compatLnSpc="1">
            <a:prstTxWarp prst="textNoShape">
              <a:avLst/>
            </a:prstTxWarp>
          </a:bodyPr>
          <a:lstStyle>
            <a:lvl1pPr algn="l" defTabSz="909638">
              <a:defRPr sz="1200"/>
            </a:lvl1pPr>
          </a:lstStyle>
          <a:p>
            <a:r>
              <a:rPr lang="en-US" dirty="0"/>
              <a:t>University of Houston-Downtown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2088" y="0"/>
            <a:ext cx="40370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6" tIns="45503" rIns="91006" bIns="45503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38925"/>
            <a:ext cx="4033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6" tIns="45503" rIns="91006" bIns="45503" numCol="1" anchor="b" anchorCtr="0" compatLnSpc="1">
            <a:prstTxWarp prst="textNoShape">
              <a:avLst/>
            </a:prstTxWarp>
          </a:bodyPr>
          <a:lstStyle>
            <a:lvl1pPr algn="l" defTabSz="909638">
              <a:defRPr sz="1200"/>
            </a:lvl1pPr>
          </a:lstStyle>
          <a:p>
            <a:r>
              <a:rPr lang="en-US"/>
              <a:t>March 3, 2006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2088" y="6638925"/>
            <a:ext cx="403701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6" tIns="45503" rIns="91006" bIns="45503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fld id="{FC075451-915D-4E06-BF3F-D0D394540D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6" tIns="45503" rIns="91006" bIns="45503" numCol="1" anchor="t" anchorCtr="0" compatLnSpc="1">
            <a:prstTxWarp prst="textNoShape">
              <a:avLst/>
            </a:prstTxWarp>
          </a:bodyPr>
          <a:lstStyle>
            <a:lvl1pPr algn="l" defTabSz="909638">
              <a:defRPr sz="1200"/>
            </a:lvl1pPr>
          </a:lstStyle>
          <a:p>
            <a:r>
              <a:rPr lang="en-US" dirty="0"/>
              <a:t>University of Houston-Downtown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2088" y="0"/>
            <a:ext cx="40370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6" tIns="45503" rIns="91006" bIns="45503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11175"/>
            <a:ext cx="3556000" cy="2667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1425" y="3349625"/>
            <a:ext cx="6824663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6" tIns="45503" rIns="91006" bIns="455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8925"/>
            <a:ext cx="40338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6" tIns="45503" rIns="91006" bIns="45503" numCol="1" anchor="b" anchorCtr="0" compatLnSpc="1">
            <a:prstTxWarp prst="textNoShape">
              <a:avLst/>
            </a:prstTxWarp>
          </a:bodyPr>
          <a:lstStyle>
            <a:lvl1pPr algn="l" defTabSz="909638">
              <a:defRPr sz="1200"/>
            </a:lvl1pPr>
          </a:lstStyle>
          <a:p>
            <a:r>
              <a:rPr lang="en-US"/>
              <a:t>March 3, 2006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2088" y="6638925"/>
            <a:ext cx="4037012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6" tIns="45503" rIns="91006" bIns="45503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/>
            </a:lvl1pPr>
          </a:lstStyle>
          <a:p>
            <a:fld id="{40BFA2F9-0D91-47D2-966D-EB7D9C58BA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University of Houston-Downtown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March 3,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4F953-021B-4640-9680-8384BE7C9159}" type="slidenum">
              <a:rPr lang="en-US"/>
              <a:pPr/>
              <a:t>1</a:t>
            </a:fld>
            <a:endParaRPr lang="en-US"/>
          </a:p>
        </p:txBody>
      </p:sp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University of Houston-Downtown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March 3,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4F953-021B-4640-9680-8384BE7C9159}" type="slidenum">
              <a:rPr lang="en-US"/>
              <a:pPr/>
              <a:t>10</a:t>
            </a:fld>
            <a:endParaRPr lang="en-US"/>
          </a:p>
        </p:txBody>
      </p:sp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University of Houston-Downtown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March 3,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4F953-021B-4640-9680-8384BE7C9159}" type="slidenum">
              <a:rPr lang="en-US"/>
              <a:pPr/>
              <a:t>2</a:t>
            </a:fld>
            <a:endParaRPr lang="en-US"/>
          </a:p>
        </p:txBody>
      </p:sp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University of Houston-Downtown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March 3,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4F953-021B-4640-9680-8384BE7C9159}" type="slidenum">
              <a:rPr lang="en-US"/>
              <a:pPr/>
              <a:t>3</a:t>
            </a:fld>
            <a:endParaRPr lang="en-US"/>
          </a:p>
        </p:txBody>
      </p:sp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University of Houston-Downtown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March 3,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4F953-021B-4640-9680-8384BE7C9159}" type="slidenum">
              <a:rPr lang="en-US"/>
              <a:pPr/>
              <a:t>4</a:t>
            </a:fld>
            <a:endParaRPr lang="en-US"/>
          </a:p>
        </p:txBody>
      </p:sp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University of Houston-Downtown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March 3,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4F953-021B-4640-9680-8384BE7C9159}" type="slidenum">
              <a:rPr lang="en-US"/>
              <a:pPr/>
              <a:t>5</a:t>
            </a:fld>
            <a:endParaRPr lang="en-US"/>
          </a:p>
        </p:txBody>
      </p:sp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University of Houston-Downtown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March 3,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4F953-021B-4640-9680-8384BE7C9159}" type="slidenum">
              <a:rPr lang="en-US"/>
              <a:pPr/>
              <a:t>6</a:t>
            </a:fld>
            <a:endParaRPr lang="en-US"/>
          </a:p>
        </p:txBody>
      </p:sp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University of Houston-Downtown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March 3,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4F953-021B-4640-9680-8384BE7C9159}" type="slidenum">
              <a:rPr lang="en-US"/>
              <a:pPr/>
              <a:t>7</a:t>
            </a:fld>
            <a:endParaRPr lang="en-US"/>
          </a:p>
        </p:txBody>
      </p:sp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University of Houston-Downtown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March 3,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4F953-021B-4640-9680-8384BE7C9159}" type="slidenum">
              <a:rPr lang="en-US"/>
              <a:pPr/>
              <a:t>8</a:t>
            </a:fld>
            <a:endParaRPr lang="en-US"/>
          </a:p>
        </p:txBody>
      </p:sp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University of Houston-Downtown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March 3, 2006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4F953-021B-4640-9680-8384BE7C9159}" type="slidenum">
              <a:rPr lang="en-US"/>
              <a:pPr/>
              <a:t>9</a:t>
            </a:fld>
            <a:endParaRPr lang="en-US"/>
          </a:p>
        </p:txBody>
      </p:sp>
      <p:sp>
        <p:nvSpPr>
          <p:cNvPr id="93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01825"/>
            <a:ext cx="7772400" cy="536575"/>
          </a:xfrm>
          <a:prstGeom prst="rect">
            <a:avLst/>
          </a:prstGeom>
        </p:spPr>
        <p:txBody>
          <a:bodyPr/>
          <a:lstStyle>
            <a:lvl1pPr algn="ctr">
              <a:defRPr sz="3600" b="1"/>
            </a:lvl1pPr>
          </a:lstStyle>
          <a:p>
            <a:r>
              <a:rPr lang="en-US" dirty="0" smtClean="0"/>
              <a:t>Statistics With Excel 2007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124200"/>
            <a:ext cx="6400800" cy="2514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i="0"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Dr. N. Leveille</a:t>
            </a:r>
          </a:p>
          <a:p>
            <a:r>
              <a:rPr lang="en-US" dirty="0" smtClean="0"/>
              <a:t>University of Houston-Downtown</a:t>
            </a:r>
          </a:p>
          <a:p>
            <a:r>
              <a:rPr lang="en-US" dirty="0" smtClean="0"/>
              <a:t>leveillen@uhd.edu</a:t>
            </a:r>
          </a:p>
          <a:p>
            <a:endParaRPr lang="en-US" dirty="0" smtClean="0"/>
          </a:p>
          <a:p>
            <a:r>
              <a:rPr lang="en-US" dirty="0" smtClean="0"/>
              <a:t>Dr. S. Hashemi</a:t>
            </a:r>
          </a:p>
          <a:p>
            <a:r>
              <a:rPr lang="en-US" dirty="0" smtClean="0"/>
              <a:t>University of Houston-Downtown</a:t>
            </a:r>
          </a:p>
          <a:p>
            <a:r>
              <a:rPr lang="en-US" dirty="0" smtClean="0"/>
              <a:t>hashemis@uhd.edu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887FD3-863F-48F2-9F6C-569D01E9D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6690A7-50B0-4C84-88A5-C1F27DFB4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53DC7C-7688-4B5B-A302-1A0159148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67CF40-8F08-40CC-9552-DB17963BD4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A8A1D4-57BE-431C-9882-9E0FBC0B0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35A58A9-8DC7-494C-93D4-EF75FA1C5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6A2CA3-2544-44D8-B3AA-C976FC7CDA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6685A6-5B37-48B6-8CAA-73C33CB70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D678C6-3EFB-434B-B56B-36AFB91BF8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CF83C7-E410-4DC8-B71B-0E9729EAE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643824D-B181-4EF8-BC10-AADCADA01D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EE419425-DDF0-464B-8F19-EEBB6412D4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0342" name="Rectangle 6"/>
          <p:cNvSpPr>
            <a:spLocks noChangeArrowheads="1"/>
          </p:cNvSpPr>
          <p:nvPr/>
        </p:nvSpPr>
        <p:spPr bwMode="auto">
          <a:xfrm>
            <a:off x="1447800" y="304800"/>
            <a:ext cx="556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endParaRPr lang="en-GB" sz="2400">
              <a:solidFill>
                <a:schemeClr val="tx2"/>
              </a:solidFill>
            </a:endParaRPr>
          </a:p>
        </p:txBody>
      </p:sp>
      <p:sp>
        <p:nvSpPr>
          <p:cNvPr id="270343" name="Line 7"/>
          <p:cNvSpPr>
            <a:spLocks noChangeShapeType="1"/>
          </p:cNvSpPr>
          <p:nvPr/>
        </p:nvSpPr>
        <p:spPr bwMode="auto">
          <a:xfrm>
            <a:off x="685800" y="6400800"/>
            <a:ext cx="77724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4" name="Line 8"/>
          <p:cNvSpPr>
            <a:spLocks noChangeShapeType="1"/>
          </p:cNvSpPr>
          <p:nvPr/>
        </p:nvSpPr>
        <p:spPr bwMode="auto">
          <a:xfrm>
            <a:off x="609600" y="914400"/>
            <a:ext cx="7772400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1676400" y="2286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GB"/>
          </a:p>
        </p:txBody>
      </p:sp>
      <p:sp>
        <p:nvSpPr>
          <p:cNvPr id="270348" name="Rectangle 12"/>
          <p:cNvSpPr>
            <a:spLocks noChangeArrowheads="1"/>
          </p:cNvSpPr>
          <p:nvPr userDrawn="1"/>
        </p:nvSpPr>
        <p:spPr bwMode="auto">
          <a:xfrm>
            <a:off x="4479925" y="31702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70349" name="Picture 13" descr="LOGO_sm_hf_pc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705600" y="304800"/>
            <a:ext cx="876300" cy="50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veillen@uhd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eveillen@uhd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ms.uhd.edu/Faculty/Leveille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CAAB-7DD5-435F-BC9A-830BF08A40A8}" type="slidenum">
              <a:rPr lang="en-US"/>
              <a:pPr/>
              <a:t>1</a:t>
            </a:fld>
            <a:endParaRPr lang="en-US"/>
          </a:p>
        </p:txBody>
      </p:sp>
      <p:sp>
        <p:nvSpPr>
          <p:cNvPr id="870402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620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4400" b="1" dirty="0" smtClean="0"/>
          </a:p>
          <a:p>
            <a:pPr>
              <a:spcBef>
                <a:spcPct val="50000"/>
              </a:spcBef>
            </a:pPr>
            <a:r>
              <a:rPr lang="en-US" sz="4400" b="1" dirty="0" smtClean="0"/>
              <a:t>Statistics With Excel 2007</a:t>
            </a:r>
            <a:endParaRPr lang="en-US" sz="4400" b="1" dirty="0"/>
          </a:p>
          <a:p>
            <a:pPr>
              <a:spcBef>
                <a:spcPct val="50000"/>
              </a:spcBef>
            </a:pPr>
            <a:endParaRPr lang="en-US" b="1" i="1" dirty="0"/>
          </a:p>
          <a:p>
            <a:pPr>
              <a:spcBef>
                <a:spcPct val="50000"/>
              </a:spcBef>
            </a:pPr>
            <a:r>
              <a:rPr lang="en-US" b="1" i="1" dirty="0" smtClean="0">
                <a:latin typeface="Lucida Calligraphy" pitchFamily="66" charset="0"/>
              </a:rPr>
              <a:t>Dr. N</a:t>
            </a:r>
            <a:r>
              <a:rPr lang="en-US" b="1" i="1" dirty="0">
                <a:latin typeface="Lucida Calligraphy" pitchFamily="66" charset="0"/>
              </a:rPr>
              <a:t>. </a:t>
            </a:r>
            <a:r>
              <a:rPr lang="en-US" b="1" i="1" dirty="0" smtClean="0">
                <a:latin typeface="Lucida Calligraphy" pitchFamily="66" charset="0"/>
              </a:rPr>
              <a:t>Leveille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University of Houston-Downtown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Lucida Calligraphy" pitchFamily="66" charset="0"/>
                <a:hlinkClick r:id="rId3"/>
              </a:rPr>
              <a:t>leveillen@uhd.edu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  <a:latin typeface="Lucida Calligraphy" pitchFamily="66" charset="0"/>
            </a:endParaRPr>
          </a:p>
          <a:p>
            <a:pPr>
              <a:spcBef>
                <a:spcPct val="50000"/>
              </a:spcBef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  <a:latin typeface="Lucida Calligraphy" pitchFamily="66" charset="0"/>
            </a:endParaRPr>
          </a:p>
          <a:p>
            <a:r>
              <a:rPr lang="en-US" b="1" i="1" dirty="0" smtClean="0">
                <a:solidFill>
                  <a:schemeClr val="accent5">
                    <a:lumMod val="50000"/>
                  </a:schemeClr>
                </a:solidFill>
              </a:rPr>
              <a:t>CMS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 Elias Deeba Memorial Seminar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October 6,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CAAB-7DD5-435F-BC9A-830BF08A40A8}" type="slidenum">
              <a:rPr lang="en-US"/>
              <a:pPr/>
              <a:t>10</a:t>
            </a:fld>
            <a:endParaRPr lang="en-US"/>
          </a:p>
        </p:txBody>
      </p:sp>
      <p:sp>
        <p:nvSpPr>
          <p:cNvPr id="870402" name="Text Box 2"/>
          <p:cNvSpPr txBox="1">
            <a:spLocks noChangeArrowheads="1"/>
          </p:cNvSpPr>
          <p:nvPr/>
        </p:nvSpPr>
        <p:spPr bwMode="auto">
          <a:xfrm>
            <a:off x="685800" y="990599"/>
            <a:ext cx="7620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Statistics With Excel 2007</a:t>
            </a:r>
          </a:p>
          <a:p>
            <a:pPr>
              <a:spcBef>
                <a:spcPct val="50000"/>
              </a:spcBef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</a:pP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ct val="50000"/>
              </a:spcBef>
            </a:pPr>
            <a:r>
              <a:rPr lang="en-US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 You</a:t>
            </a:r>
          </a:p>
          <a:p>
            <a:pPr>
              <a:spcBef>
                <a:spcPct val="50000"/>
              </a:spcBef>
            </a:pPr>
            <a:r>
              <a:rPr lang="en-US" sz="2400" b="1" i="1" dirty="0" smtClean="0">
                <a:latin typeface="Lucida Calligraphy" pitchFamily="66" charset="0"/>
              </a:rPr>
              <a:t>N. Leveille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University of Houston-Downtown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Lucida Calligraphy" pitchFamily="66" charset="0"/>
                <a:hlinkClick r:id="rId3"/>
              </a:rPr>
              <a:t>leveillen@uhd.edu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Lucida Calligraphy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http://cms.uhd.edu/Faculty/LeveilleN</a:t>
            </a:r>
            <a:endParaRPr lang="en-US" sz="72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CAAB-7DD5-435F-BC9A-830BF08A40A8}" type="slidenum">
              <a:rPr lang="en-US"/>
              <a:pPr/>
              <a:t>2</a:t>
            </a:fld>
            <a:endParaRPr lang="en-US"/>
          </a:p>
        </p:txBody>
      </p:sp>
      <p:sp>
        <p:nvSpPr>
          <p:cNvPr id="870402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7620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Statistics With Excel 2007</a:t>
            </a:r>
          </a:p>
          <a:p>
            <a:pPr algn="l">
              <a:spcBef>
                <a:spcPct val="50000"/>
              </a:spcBef>
            </a:pPr>
            <a:r>
              <a:rPr lang="en-US" sz="1800" b="1" dirty="0" smtClean="0"/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order to make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introduction to statistics interesting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relevant,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hands on projects can be used to learn the material or to supplement other tasks.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Through projects,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learners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often see the relevance in the course topics when theory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a book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applied to real world examples.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many users of statistics have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latest Microsoft Office suite of products already installed as a standard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program on their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computer,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working knowledge and some experience with various features 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often useful.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particular, we will focus on statistics projects  that use a variety of Excel 2007 features. We hope to provide evidence that while this version of Excel may seem to hide some familiar features, it also expands some of the capabilities.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CAAB-7DD5-435F-BC9A-830BF08A40A8}" type="slidenum">
              <a:rPr lang="en-US"/>
              <a:pPr/>
              <a:t>3</a:t>
            </a:fld>
            <a:endParaRPr lang="en-US"/>
          </a:p>
        </p:txBody>
      </p:sp>
      <p:sp>
        <p:nvSpPr>
          <p:cNvPr id="870402" name="Text Box 2"/>
          <p:cNvSpPr txBox="1">
            <a:spLocks noChangeArrowheads="1"/>
          </p:cNvSpPr>
          <p:nvPr/>
        </p:nvSpPr>
        <p:spPr bwMode="auto">
          <a:xfrm>
            <a:off x="1676400" y="990600"/>
            <a:ext cx="57912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Statistics With Excel 2007</a:t>
            </a:r>
          </a:p>
          <a:p>
            <a:pPr>
              <a:spcBef>
                <a:spcPct val="50000"/>
              </a:spcBef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Excel Computer Assignment</a:t>
            </a:r>
          </a:p>
          <a:p>
            <a:pPr algn="l">
              <a:spcBef>
                <a:spcPct val="50000"/>
              </a:spcBef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Descriptive Statistics Features: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Data Analysis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Histogram (ASA)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Pie Chart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Bar Chart</a:t>
            </a:r>
          </a:p>
          <a:p>
            <a:pPr algn="l">
              <a:spcBef>
                <a:spcPct val="50000"/>
              </a:spcBef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EXCEL Features: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Home tab exploration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Formulas tab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Page Layout tab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Data tab</a:t>
            </a:r>
          </a:p>
          <a:p>
            <a:pPr lvl="1" algn="l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Insert tab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CAAB-7DD5-435F-BC9A-830BF08A40A8}" type="slidenum">
              <a:rPr lang="en-US"/>
              <a:pPr/>
              <a:t>4</a:t>
            </a:fld>
            <a:endParaRPr lang="en-US"/>
          </a:p>
        </p:txBody>
      </p:sp>
      <p:sp>
        <p:nvSpPr>
          <p:cNvPr id="870402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620000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Statistics With Excel 2007</a:t>
            </a:r>
          </a:p>
          <a:p>
            <a:pPr>
              <a:spcBef>
                <a:spcPct val="50000"/>
              </a:spcBef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Excel Computer Assignment I</a:t>
            </a:r>
          </a:p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Rita Ike is a building contractor whose company builds many homes every year. In planning for each job, Rita needs some idea about the direct labor hours required to build a home. She has collected sample information on the labor hours for ten jobs during the past year: 650, 950, 775, 690, 655, 100, 425, 695, 550, 575.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Follow the handout directions to explore 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Data Analysis: Descriptive Statistics.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CAAB-7DD5-435F-BC9A-830BF08A40A8}" type="slidenum">
              <a:rPr lang="en-US"/>
              <a:pPr/>
              <a:t>5</a:t>
            </a:fld>
            <a:endParaRPr lang="en-US"/>
          </a:p>
        </p:txBody>
      </p:sp>
      <p:sp>
        <p:nvSpPr>
          <p:cNvPr id="870402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620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Statistics With Excel 2007</a:t>
            </a:r>
          </a:p>
          <a:p>
            <a:pPr algn="l">
              <a:spcBef>
                <a:spcPct val="50000"/>
              </a:spcBef>
            </a:pPr>
            <a:r>
              <a:rPr lang="en-US" sz="1800" b="1" dirty="0" smtClean="0"/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the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Data Analysis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command is not available in the Data tab, load the Analysis Toolpack add-in program following these steps (Aczel &amp; Sounderpandian, 2009):</a:t>
            </a: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Click the Microsoft Office button (colorful on top left), and then click Excel Options.</a:t>
            </a: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Click Add-ins, and then in the Manage box, select Excel Add-ins.</a:t>
            </a: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Click Go.</a:t>
            </a:r>
          </a:p>
          <a:p>
            <a:pPr algn="l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Add-ins Available box, select the Analysis Toolpack check box, and then click OK.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CAAB-7DD5-435F-BC9A-830BF08A40A8}" type="slidenum">
              <a:rPr lang="en-US"/>
              <a:pPr/>
              <a:t>6</a:t>
            </a:fld>
            <a:endParaRPr lang="en-US"/>
          </a:p>
        </p:txBody>
      </p:sp>
      <p:sp>
        <p:nvSpPr>
          <p:cNvPr id="870402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620000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Statistics With Excel 2007</a:t>
            </a:r>
          </a:p>
          <a:p>
            <a:pPr>
              <a:spcBef>
                <a:spcPct val="50000"/>
              </a:spcBef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Excel Computer Assignment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IIa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manufacturer of insulation randomly selects 20 winter days and records the daily high temperature in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F: 24, 35, 17, 21, 24, 37, 26, 46, 58, 30, 32, 13, 12, 38, 41, 43, 44, 27, 53, 27. 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(Temperature is a continuous variable because it could be measured to any degree of precision desired.)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Follow the handout directions to explore </a:t>
            </a:r>
          </a:p>
          <a:p>
            <a:pPr>
              <a:spcBef>
                <a:spcPct val="50000"/>
              </a:spcBef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Data Analysis: Descriptive Statistics, Histogram, Pie Chart, Bar Chart.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CAAB-7DD5-435F-BC9A-830BF08A40A8}" type="slidenum">
              <a:rPr lang="en-US"/>
              <a:pPr/>
              <a:t>7</a:t>
            </a:fld>
            <a:endParaRPr lang="en-US"/>
          </a:p>
        </p:txBody>
      </p:sp>
      <p:sp>
        <p:nvSpPr>
          <p:cNvPr id="870402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62000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Statistics With Excel 2007</a:t>
            </a:r>
          </a:p>
          <a:p>
            <a:pPr>
              <a:spcBef>
                <a:spcPct val="50000"/>
              </a:spcBef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Excel Computer Assignment </a:t>
            </a:r>
            <a:r>
              <a:rPr lang="en-US" sz="1800" b="1" dirty="0" err="1" smtClean="0">
                <a:latin typeface="Times New Roman" pitchFamily="18" charset="0"/>
                <a:cs typeface="Times New Roman" pitchFamily="18" charset="0"/>
              </a:rPr>
              <a:t>IIb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accountant at a regional accounting firm in Houston, Texas has a client with a problem in balancing the cash register at the end of the day. A study of the ending shortage for the past three weeks (The client’s business is open six days per week.) is recorded as:</a:t>
            </a:r>
          </a:p>
          <a:p>
            <a:pPr algn="l">
              <a:spcBef>
                <a:spcPct val="5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12.00	(2.55)	13.05	10.00	(11.00)	6.35</a:t>
            </a:r>
          </a:p>
          <a:p>
            <a:pPr algn="l">
              <a:spcBef>
                <a:spcPct val="5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11.00	14.00	(10.00)	23.00	8.30	2.00</a:t>
            </a:r>
          </a:p>
          <a:p>
            <a:pPr algn="l">
              <a:spcBef>
                <a:spcPct val="5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20.01	(3.50)	17.20	11.00	23.02	(0.34)</a:t>
            </a:r>
          </a:p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Follow the handout directions to explore 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Data Analysis: </a:t>
            </a:r>
          </a:p>
          <a:p>
            <a:pPr>
              <a:spcBef>
                <a:spcPct val="50000"/>
              </a:spcBef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Descriptive Statistics, Histogram, Pie Chart, Bar Chart.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CAAB-7DD5-435F-BC9A-830BF08A40A8}" type="slidenum">
              <a:rPr lang="en-US"/>
              <a:pPr/>
              <a:t>8</a:t>
            </a:fld>
            <a:endParaRPr lang="en-US"/>
          </a:p>
        </p:txBody>
      </p:sp>
      <p:sp>
        <p:nvSpPr>
          <p:cNvPr id="870402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620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Statistics With Excel 2007</a:t>
            </a:r>
          </a:p>
          <a:p>
            <a:pPr>
              <a:spcBef>
                <a:spcPct val="50000"/>
              </a:spcBef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Excel Computer Assignment Grading Sheet</a:t>
            </a:r>
          </a:p>
          <a:p>
            <a:pPr marL="342900" indent="-342900" algn="l">
              <a:spcBef>
                <a:spcPct val="50000"/>
              </a:spcBef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(1 point) Student Name</a:t>
            </a:r>
          </a:p>
          <a:p>
            <a:pPr marL="342900" indent="-342900" algn="l">
              <a:spcBef>
                <a:spcPct val="50000"/>
              </a:spcBef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(2 points) Enter data and title in Column A centered</a:t>
            </a:r>
          </a:p>
          <a:p>
            <a:pPr marL="342900" indent="-342900" algn="l">
              <a:spcBef>
                <a:spcPct val="50000"/>
              </a:spcBef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(2 points) Order data in Column B centered</a:t>
            </a:r>
          </a:p>
          <a:p>
            <a:pPr marL="342900" indent="-342900" algn="l">
              <a:spcBef>
                <a:spcPct val="50000"/>
              </a:spcBef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(2 points) Use formula to average data in cell B22</a:t>
            </a:r>
          </a:p>
          <a:p>
            <a:pPr marL="342900" indent="-342900" algn="l">
              <a:spcBef>
                <a:spcPct val="50000"/>
              </a:spcBef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(2 points) Enter data and title in Column  C flush right</a:t>
            </a:r>
          </a:p>
          <a:p>
            <a:pPr marL="342900" indent="-342900" algn="l">
              <a:spcBef>
                <a:spcPct val="50000"/>
              </a:spcBef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(2 points) Enter data in Column D flush left</a:t>
            </a:r>
          </a:p>
          <a:p>
            <a:pPr marL="342900" indent="-342900" algn="l">
              <a:spcBef>
                <a:spcPct val="50000"/>
              </a:spcBef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(2 points) All machine generated descriptive statistics is readable</a:t>
            </a:r>
          </a:p>
          <a:p>
            <a:pPr marL="342900" indent="-342900" algn="l">
              <a:spcBef>
                <a:spcPct val="50000"/>
              </a:spcBef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(5 points)Histogram matches sample</a:t>
            </a:r>
          </a:p>
          <a:p>
            <a:pPr marL="342900" indent="-342900" algn="l">
              <a:spcBef>
                <a:spcPct val="50000"/>
              </a:spcBef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(4 points) Pie chart matches sample </a:t>
            </a:r>
          </a:p>
          <a:p>
            <a:pPr marL="342900" indent="-342900" algn="l">
              <a:spcBef>
                <a:spcPct val="50000"/>
              </a:spcBef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(3 points) Bar Chart matches sample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CAAB-7DD5-435F-BC9A-830BF08A40A8}" type="slidenum">
              <a:rPr lang="en-US"/>
              <a:pPr/>
              <a:t>9</a:t>
            </a:fld>
            <a:endParaRPr lang="en-US"/>
          </a:p>
        </p:txBody>
      </p:sp>
      <p:sp>
        <p:nvSpPr>
          <p:cNvPr id="870402" name="Text Box 2"/>
          <p:cNvSpPr txBox="1">
            <a:spLocks noChangeArrowheads="1"/>
          </p:cNvSpPr>
          <p:nvPr/>
        </p:nvSpPr>
        <p:spPr bwMode="auto">
          <a:xfrm>
            <a:off x="685800" y="990600"/>
            <a:ext cx="76200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Statistics With Excel 2007</a:t>
            </a:r>
          </a:p>
          <a:p>
            <a:pPr>
              <a:spcBef>
                <a:spcPct val="50000"/>
              </a:spcBef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Excel Computer Linear Regression Assignment</a:t>
            </a:r>
          </a:p>
          <a:p>
            <a:pPr marL="342900" indent="-342900" algn="l">
              <a:spcBef>
                <a:spcPct val="50000"/>
              </a:spcBef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Enter Test I grades into Column A</a:t>
            </a:r>
          </a:p>
          <a:p>
            <a:pPr marL="342900" indent="-342900" algn="l">
              <a:spcBef>
                <a:spcPct val="50000"/>
              </a:spcBef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Enter Test II grades into Column B</a:t>
            </a:r>
          </a:p>
          <a:p>
            <a:pPr marL="342900" indent="-342900" algn="l">
              <a:spcBef>
                <a:spcPct val="50000"/>
              </a:spcBef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Draw a scatter plot for the results of Test I Grades versus Test II grades</a:t>
            </a:r>
          </a:p>
          <a:p>
            <a:pPr marL="342900" indent="-342900" algn="l">
              <a:spcBef>
                <a:spcPct val="50000"/>
              </a:spcBef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Write the equation for the simple linear regression line.</a:t>
            </a:r>
          </a:p>
          <a:p>
            <a:pPr marL="342900" indent="-342900" algn="l">
              <a:spcBef>
                <a:spcPct val="50000"/>
              </a:spcBef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Compute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r.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50000"/>
              </a:spcBef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Compute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R squared.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ct val="50000"/>
              </a:spcBef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Predict your next test grade. After you have your Test III results compare your prediction to the actual grade. Discuss in a one-half page essay.</a:t>
            </a:r>
          </a:p>
          <a:p>
            <a:pPr marL="342900" indent="-342900" algn="l">
              <a:spcBef>
                <a:spcPct val="50000"/>
              </a:spcBef>
              <a:buFont typeface="+mj-lt"/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See teacher for Handout.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3_05_22 Tiffany for Fulford">
  <a:themeElements>
    <a:clrScheme name="03_05_22 Tiffany for Fulfo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3_05_22 Tiffany for Fulfo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3_05_22 Tiffany for Fulfo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_05_22 Tiffany for Fulfo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3_05_22 Tiffany for Fulfo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_05_22 Tiffany for Fulfo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_05_22 Tiffany for Fulfo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_05_22 Tiffany for Fulfo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3_05_22 Tiffany for Fulfo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03_05_22 Tiffany for Fulford</Template>
  <TotalTime>0</TotalTime>
  <Words>390</Words>
  <Application>Microsoft PowerPoint</Application>
  <PresentationFormat>On-screen Show (4:3)</PresentationFormat>
  <Paragraphs>120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03_05_22 Tiffany for Fulford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 AFRICA CEIBA DEVELOPMENT  RESERVOIR MANAGEMENT</dc:title>
  <dc:creator/>
  <cp:lastModifiedBy/>
  <cp:revision>544</cp:revision>
  <cp:lastPrinted>2002-08-12T18:30:14Z</cp:lastPrinted>
  <dcterms:created xsi:type="dcterms:W3CDTF">2003-05-23T22:47:27Z</dcterms:created>
  <dcterms:modified xsi:type="dcterms:W3CDTF">2008-10-06T19:14:12Z</dcterms:modified>
</cp:coreProperties>
</file>