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trictFirstAndLastChars="0" saveSubsetFonts="1">
  <p:sldMasterIdLst>
    <p:sldMasterId id="2147483649" r:id="rId1"/>
  </p:sldMasterIdLst>
  <p:notesMasterIdLst>
    <p:notesMasterId r:id="rId12"/>
  </p:notesMasterIdLst>
  <p:handoutMasterIdLst>
    <p:handoutMasterId r:id="rId13"/>
  </p:handoutMasterIdLst>
  <p:sldIdLst>
    <p:sldId id="903" r:id="rId2"/>
    <p:sldId id="913" r:id="rId3"/>
    <p:sldId id="914" r:id="rId4"/>
    <p:sldId id="915" r:id="rId5"/>
    <p:sldId id="916" r:id="rId6"/>
    <p:sldId id="917" r:id="rId7"/>
    <p:sldId id="918" r:id="rId8"/>
    <p:sldId id="919" r:id="rId9"/>
    <p:sldId id="921" r:id="rId10"/>
    <p:sldId id="920" r:id="rId11"/>
  </p:sldIdLst>
  <p:sldSz cx="9144000" cy="6858000" type="screen4x3"/>
  <p:notesSz cx="9271000" cy="6997700"/>
  <p:defaultTextStyle>
    <a:defPPr>
      <a:defRPr lang="en-US"/>
    </a:defPPr>
    <a:lvl1pPr algn="ctr" rtl="0" eaLnBrk="0" fontAlgn="base" hangingPunct="0">
      <a:spcBef>
        <a:spcPct val="0"/>
      </a:spcBef>
      <a:spcAft>
        <a:spcPct val="0"/>
      </a:spcAft>
      <a:defRPr sz="2800" kern="1200">
        <a:solidFill>
          <a:schemeClr val="tx1"/>
        </a:solidFill>
        <a:latin typeface="Arial" charset="0"/>
        <a:ea typeface="+mn-ea"/>
        <a:cs typeface="+mn-cs"/>
      </a:defRPr>
    </a:lvl1pPr>
    <a:lvl2pPr marL="457200" algn="ctr" rtl="0" eaLnBrk="0" fontAlgn="base" hangingPunct="0">
      <a:spcBef>
        <a:spcPct val="0"/>
      </a:spcBef>
      <a:spcAft>
        <a:spcPct val="0"/>
      </a:spcAft>
      <a:defRPr sz="2800" kern="1200">
        <a:solidFill>
          <a:schemeClr val="tx1"/>
        </a:solidFill>
        <a:latin typeface="Arial" charset="0"/>
        <a:ea typeface="+mn-ea"/>
        <a:cs typeface="+mn-cs"/>
      </a:defRPr>
    </a:lvl2pPr>
    <a:lvl3pPr marL="914400" algn="ctr" rtl="0" eaLnBrk="0" fontAlgn="base" hangingPunct="0">
      <a:spcBef>
        <a:spcPct val="0"/>
      </a:spcBef>
      <a:spcAft>
        <a:spcPct val="0"/>
      </a:spcAft>
      <a:defRPr sz="2800" kern="1200">
        <a:solidFill>
          <a:schemeClr val="tx1"/>
        </a:solidFill>
        <a:latin typeface="Arial" charset="0"/>
        <a:ea typeface="+mn-ea"/>
        <a:cs typeface="+mn-cs"/>
      </a:defRPr>
    </a:lvl3pPr>
    <a:lvl4pPr marL="1371600" algn="ctr" rtl="0" eaLnBrk="0" fontAlgn="base" hangingPunct="0">
      <a:spcBef>
        <a:spcPct val="0"/>
      </a:spcBef>
      <a:spcAft>
        <a:spcPct val="0"/>
      </a:spcAft>
      <a:defRPr sz="2800" kern="1200">
        <a:solidFill>
          <a:schemeClr val="tx1"/>
        </a:solidFill>
        <a:latin typeface="Arial" charset="0"/>
        <a:ea typeface="+mn-ea"/>
        <a:cs typeface="+mn-cs"/>
      </a:defRPr>
    </a:lvl4pPr>
    <a:lvl5pPr marL="1828800" algn="ctr" rtl="0" eaLnBrk="0" fontAlgn="base" hangingPunct="0">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66"/>
    <a:srgbClr val="FF7C80"/>
    <a:srgbClr val="FF9933"/>
    <a:srgbClr val="66FFFF"/>
    <a:srgbClr val="FF3300"/>
    <a:srgbClr val="FFFF00"/>
    <a:srgbClr val="006600"/>
    <a:srgbClr val="339933"/>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6208" autoAdjust="0"/>
    <p:restoredTop sz="94700" autoAdjust="0"/>
  </p:normalViewPr>
  <p:slideViewPr>
    <p:cSldViewPr>
      <p:cViewPr varScale="1">
        <p:scale>
          <a:sx n="110" d="100"/>
          <a:sy n="110" d="100"/>
        </p:scale>
        <p:origin x="-59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50" d="100"/>
        <a:sy n="50" d="100"/>
      </p:scale>
      <p:origin x="0" y="0"/>
    </p:cViewPr>
  </p:sorterViewPr>
  <p:notesViewPr>
    <p:cSldViewPr>
      <p:cViewPr varScale="1">
        <p:scale>
          <a:sx n="54" d="100"/>
          <a:sy n="54" d="100"/>
        </p:scale>
        <p:origin x="-1830" y="-90"/>
      </p:cViewPr>
      <p:guideLst>
        <p:guide orient="horz" pos="2204"/>
        <p:guide pos="291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4033838" cy="339725"/>
          </a:xfrm>
          <a:prstGeom prst="rect">
            <a:avLst/>
          </a:prstGeom>
          <a:noFill/>
          <a:ln w="9525">
            <a:noFill/>
            <a:miter lim="800000"/>
            <a:headEnd/>
            <a:tailEnd/>
          </a:ln>
          <a:effectLst/>
        </p:spPr>
        <p:txBody>
          <a:bodyPr vert="horz" wrap="square" lIns="91006" tIns="45503" rIns="91006" bIns="45503" numCol="1" anchor="t" anchorCtr="0" compatLnSpc="1">
            <a:prstTxWarp prst="textNoShape">
              <a:avLst/>
            </a:prstTxWarp>
          </a:bodyPr>
          <a:lstStyle>
            <a:lvl1pPr algn="l" defTabSz="909638">
              <a:defRPr sz="1200"/>
            </a:lvl1pPr>
          </a:lstStyle>
          <a:p>
            <a:r>
              <a:rPr lang="en-US" dirty="0"/>
              <a:t>University of Houston-Downtown</a:t>
            </a:r>
          </a:p>
        </p:txBody>
      </p:sp>
      <p:sp>
        <p:nvSpPr>
          <p:cNvPr id="15363" name="Rectangle 3"/>
          <p:cNvSpPr>
            <a:spLocks noGrp="1" noChangeArrowheads="1"/>
          </p:cNvSpPr>
          <p:nvPr>
            <p:ph type="dt" sz="quarter" idx="1"/>
          </p:nvPr>
        </p:nvSpPr>
        <p:spPr bwMode="auto">
          <a:xfrm>
            <a:off x="5272088" y="0"/>
            <a:ext cx="4037012" cy="339725"/>
          </a:xfrm>
          <a:prstGeom prst="rect">
            <a:avLst/>
          </a:prstGeom>
          <a:noFill/>
          <a:ln w="9525">
            <a:noFill/>
            <a:miter lim="800000"/>
            <a:headEnd/>
            <a:tailEnd/>
          </a:ln>
          <a:effectLst/>
        </p:spPr>
        <p:txBody>
          <a:bodyPr vert="horz" wrap="square" lIns="91006" tIns="45503" rIns="91006" bIns="45503" numCol="1" anchor="t" anchorCtr="0" compatLnSpc="1">
            <a:prstTxWarp prst="textNoShape">
              <a:avLst/>
            </a:prstTxWarp>
          </a:bodyPr>
          <a:lstStyle>
            <a:lvl1pPr algn="r" defTabSz="909638">
              <a:defRPr sz="1200"/>
            </a:lvl1pPr>
          </a:lstStyle>
          <a:p>
            <a:endParaRPr lang="en-US"/>
          </a:p>
        </p:txBody>
      </p:sp>
      <p:sp>
        <p:nvSpPr>
          <p:cNvPr id="15364" name="Rectangle 4"/>
          <p:cNvSpPr>
            <a:spLocks noGrp="1" noChangeArrowheads="1"/>
          </p:cNvSpPr>
          <p:nvPr>
            <p:ph type="ftr" sz="quarter" idx="2"/>
          </p:nvPr>
        </p:nvSpPr>
        <p:spPr bwMode="auto">
          <a:xfrm>
            <a:off x="0" y="6638925"/>
            <a:ext cx="4033838" cy="341313"/>
          </a:xfrm>
          <a:prstGeom prst="rect">
            <a:avLst/>
          </a:prstGeom>
          <a:noFill/>
          <a:ln w="9525">
            <a:noFill/>
            <a:miter lim="800000"/>
            <a:headEnd/>
            <a:tailEnd/>
          </a:ln>
          <a:effectLst/>
        </p:spPr>
        <p:txBody>
          <a:bodyPr vert="horz" wrap="square" lIns="91006" tIns="45503" rIns="91006" bIns="45503" numCol="1" anchor="b" anchorCtr="0" compatLnSpc="1">
            <a:prstTxWarp prst="textNoShape">
              <a:avLst/>
            </a:prstTxWarp>
          </a:bodyPr>
          <a:lstStyle>
            <a:lvl1pPr algn="l" defTabSz="909638">
              <a:defRPr sz="1200"/>
            </a:lvl1pPr>
          </a:lstStyle>
          <a:p>
            <a:r>
              <a:rPr lang="en-US"/>
              <a:t>March 3, 2006</a:t>
            </a:r>
          </a:p>
        </p:txBody>
      </p:sp>
      <p:sp>
        <p:nvSpPr>
          <p:cNvPr id="15365" name="Rectangle 5"/>
          <p:cNvSpPr>
            <a:spLocks noGrp="1" noChangeArrowheads="1"/>
          </p:cNvSpPr>
          <p:nvPr>
            <p:ph type="sldNum" sz="quarter" idx="3"/>
          </p:nvPr>
        </p:nvSpPr>
        <p:spPr bwMode="auto">
          <a:xfrm>
            <a:off x="5272088" y="6638925"/>
            <a:ext cx="4037012" cy="341313"/>
          </a:xfrm>
          <a:prstGeom prst="rect">
            <a:avLst/>
          </a:prstGeom>
          <a:noFill/>
          <a:ln w="9525">
            <a:noFill/>
            <a:miter lim="800000"/>
            <a:headEnd/>
            <a:tailEnd/>
          </a:ln>
          <a:effectLst/>
        </p:spPr>
        <p:txBody>
          <a:bodyPr vert="horz" wrap="square" lIns="91006" tIns="45503" rIns="91006" bIns="45503" numCol="1" anchor="b" anchorCtr="0" compatLnSpc="1">
            <a:prstTxWarp prst="textNoShape">
              <a:avLst/>
            </a:prstTxWarp>
          </a:bodyPr>
          <a:lstStyle>
            <a:lvl1pPr algn="r" defTabSz="909638">
              <a:defRPr sz="1200"/>
            </a:lvl1pPr>
          </a:lstStyle>
          <a:p>
            <a:fld id="{FC075451-915D-4E06-BF3F-D0D394540D14}"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0" y="0"/>
            <a:ext cx="4033838" cy="339725"/>
          </a:xfrm>
          <a:prstGeom prst="rect">
            <a:avLst/>
          </a:prstGeom>
          <a:noFill/>
          <a:ln w="9525">
            <a:noFill/>
            <a:miter lim="800000"/>
            <a:headEnd/>
            <a:tailEnd/>
          </a:ln>
          <a:effectLst/>
        </p:spPr>
        <p:txBody>
          <a:bodyPr vert="horz" wrap="square" lIns="91006" tIns="45503" rIns="91006" bIns="45503" numCol="1" anchor="t" anchorCtr="0" compatLnSpc="1">
            <a:prstTxWarp prst="textNoShape">
              <a:avLst/>
            </a:prstTxWarp>
          </a:bodyPr>
          <a:lstStyle>
            <a:lvl1pPr algn="l" defTabSz="909638">
              <a:defRPr sz="1200"/>
            </a:lvl1pPr>
          </a:lstStyle>
          <a:p>
            <a:r>
              <a:rPr lang="en-US" dirty="0"/>
              <a:t>University of Houston-Downtown</a:t>
            </a:r>
          </a:p>
        </p:txBody>
      </p:sp>
      <p:sp>
        <p:nvSpPr>
          <p:cNvPr id="21507" name="Rectangle 3"/>
          <p:cNvSpPr>
            <a:spLocks noGrp="1" noChangeArrowheads="1"/>
          </p:cNvSpPr>
          <p:nvPr>
            <p:ph type="dt" idx="1"/>
          </p:nvPr>
        </p:nvSpPr>
        <p:spPr bwMode="auto">
          <a:xfrm>
            <a:off x="5272088" y="0"/>
            <a:ext cx="4037012" cy="339725"/>
          </a:xfrm>
          <a:prstGeom prst="rect">
            <a:avLst/>
          </a:prstGeom>
          <a:noFill/>
          <a:ln w="9525">
            <a:noFill/>
            <a:miter lim="800000"/>
            <a:headEnd/>
            <a:tailEnd/>
          </a:ln>
          <a:effectLst/>
        </p:spPr>
        <p:txBody>
          <a:bodyPr vert="horz" wrap="square" lIns="91006" tIns="45503" rIns="91006" bIns="45503" numCol="1" anchor="t" anchorCtr="0" compatLnSpc="1">
            <a:prstTxWarp prst="textNoShape">
              <a:avLst/>
            </a:prstTxWarp>
          </a:bodyPr>
          <a:lstStyle>
            <a:lvl1pPr algn="r" defTabSz="909638">
              <a:defRPr sz="1200"/>
            </a:lvl1pPr>
          </a:lstStyle>
          <a:p>
            <a:endParaRPr lang="en-US"/>
          </a:p>
        </p:txBody>
      </p:sp>
      <p:sp>
        <p:nvSpPr>
          <p:cNvPr id="21508" name="Rectangle 4"/>
          <p:cNvSpPr>
            <a:spLocks noGrp="1" noRot="1" noChangeAspect="1" noChangeArrowheads="1" noTextEdit="1"/>
          </p:cNvSpPr>
          <p:nvPr>
            <p:ph type="sldImg" idx="2"/>
          </p:nvPr>
        </p:nvSpPr>
        <p:spPr bwMode="auto">
          <a:xfrm>
            <a:off x="2876550" y="511175"/>
            <a:ext cx="3556000" cy="2667000"/>
          </a:xfrm>
          <a:prstGeom prst="rect">
            <a:avLst/>
          </a:prstGeom>
          <a:noFill/>
          <a:ln w="9525">
            <a:solidFill>
              <a:srgbClr val="000000"/>
            </a:solidFill>
            <a:miter lim="800000"/>
            <a:headEnd/>
            <a:tailEnd/>
          </a:ln>
          <a:effectLst/>
        </p:spPr>
      </p:sp>
      <p:sp>
        <p:nvSpPr>
          <p:cNvPr id="21509" name="Rectangle 5"/>
          <p:cNvSpPr>
            <a:spLocks noGrp="1" noChangeArrowheads="1"/>
          </p:cNvSpPr>
          <p:nvPr>
            <p:ph type="body" sz="quarter" idx="3"/>
          </p:nvPr>
        </p:nvSpPr>
        <p:spPr bwMode="auto">
          <a:xfrm>
            <a:off x="1241425" y="3349625"/>
            <a:ext cx="6824663" cy="3119438"/>
          </a:xfrm>
          <a:prstGeom prst="rect">
            <a:avLst/>
          </a:prstGeom>
          <a:noFill/>
          <a:ln w="9525">
            <a:noFill/>
            <a:miter lim="800000"/>
            <a:headEnd/>
            <a:tailEnd/>
          </a:ln>
          <a:effectLst/>
        </p:spPr>
        <p:txBody>
          <a:bodyPr vert="horz" wrap="square" lIns="91006" tIns="45503" rIns="91006" bIns="4550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10" name="Rectangle 6"/>
          <p:cNvSpPr>
            <a:spLocks noGrp="1" noChangeArrowheads="1"/>
          </p:cNvSpPr>
          <p:nvPr>
            <p:ph type="ftr" sz="quarter" idx="4"/>
          </p:nvPr>
        </p:nvSpPr>
        <p:spPr bwMode="auto">
          <a:xfrm>
            <a:off x="0" y="6638925"/>
            <a:ext cx="4033838" cy="341313"/>
          </a:xfrm>
          <a:prstGeom prst="rect">
            <a:avLst/>
          </a:prstGeom>
          <a:noFill/>
          <a:ln w="9525">
            <a:noFill/>
            <a:miter lim="800000"/>
            <a:headEnd/>
            <a:tailEnd/>
          </a:ln>
          <a:effectLst/>
        </p:spPr>
        <p:txBody>
          <a:bodyPr vert="horz" wrap="square" lIns="91006" tIns="45503" rIns="91006" bIns="45503" numCol="1" anchor="b" anchorCtr="0" compatLnSpc="1">
            <a:prstTxWarp prst="textNoShape">
              <a:avLst/>
            </a:prstTxWarp>
          </a:bodyPr>
          <a:lstStyle>
            <a:lvl1pPr algn="l" defTabSz="909638">
              <a:defRPr sz="1200"/>
            </a:lvl1pPr>
          </a:lstStyle>
          <a:p>
            <a:r>
              <a:rPr lang="en-US"/>
              <a:t>March 3, 2006</a:t>
            </a:r>
          </a:p>
        </p:txBody>
      </p:sp>
      <p:sp>
        <p:nvSpPr>
          <p:cNvPr id="21511" name="Rectangle 7"/>
          <p:cNvSpPr>
            <a:spLocks noGrp="1" noChangeArrowheads="1"/>
          </p:cNvSpPr>
          <p:nvPr>
            <p:ph type="sldNum" sz="quarter" idx="5"/>
          </p:nvPr>
        </p:nvSpPr>
        <p:spPr bwMode="auto">
          <a:xfrm>
            <a:off x="5272088" y="6638925"/>
            <a:ext cx="4037012" cy="341313"/>
          </a:xfrm>
          <a:prstGeom prst="rect">
            <a:avLst/>
          </a:prstGeom>
          <a:noFill/>
          <a:ln w="9525">
            <a:noFill/>
            <a:miter lim="800000"/>
            <a:headEnd/>
            <a:tailEnd/>
          </a:ln>
          <a:effectLst/>
        </p:spPr>
        <p:txBody>
          <a:bodyPr vert="horz" wrap="square" lIns="91006" tIns="45503" rIns="91006" bIns="45503" numCol="1" anchor="b" anchorCtr="0" compatLnSpc="1">
            <a:prstTxWarp prst="textNoShape">
              <a:avLst/>
            </a:prstTxWarp>
          </a:bodyPr>
          <a:lstStyle>
            <a:lvl1pPr algn="r" defTabSz="909638">
              <a:defRPr sz="1200"/>
            </a:lvl1pPr>
          </a:lstStyle>
          <a:p>
            <a:fld id="{40BFA2F9-0D91-47D2-966D-EB7D9C58BAFA}" type="slidenum">
              <a:rPr lang="en-US"/>
              <a:pPr/>
              <a:t>‹#›</a:t>
            </a:fld>
            <a:endParaRPr lang="en-US"/>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University of Houston-Downtown</a:t>
            </a:r>
          </a:p>
        </p:txBody>
      </p:sp>
      <p:sp>
        <p:nvSpPr>
          <p:cNvPr id="5" name="Rectangle 6"/>
          <p:cNvSpPr>
            <a:spLocks noGrp="1" noChangeArrowheads="1"/>
          </p:cNvSpPr>
          <p:nvPr>
            <p:ph type="ftr" sz="quarter" idx="4"/>
          </p:nvPr>
        </p:nvSpPr>
        <p:spPr>
          <a:ln/>
        </p:spPr>
        <p:txBody>
          <a:bodyPr/>
          <a:lstStyle/>
          <a:p>
            <a:r>
              <a:rPr lang="en-US"/>
              <a:t>March 3, 2006</a:t>
            </a:r>
          </a:p>
        </p:txBody>
      </p:sp>
      <p:sp>
        <p:nvSpPr>
          <p:cNvPr id="6" name="Rectangle 7"/>
          <p:cNvSpPr>
            <a:spLocks noGrp="1" noChangeArrowheads="1"/>
          </p:cNvSpPr>
          <p:nvPr>
            <p:ph type="sldNum" sz="quarter" idx="5"/>
          </p:nvPr>
        </p:nvSpPr>
        <p:spPr>
          <a:ln/>
        </p:spPr>
        <p:txBody>
          <a:bodyPr/>
          <a:lstStyle/>
          <a:p>
            <a:fld id="{FBC4F953-021B-4640-9680-8384BE7C9159}" type="slidenum">
              <a:rPr lang="en-US"/>
              <a:pPr/>
              <a:t>1</a:t>
            </a:fld>
            <a:endParaRPr lang="en-US"/>
          </a:p>
        </p:txBody>
      </p:sp>
      <p:sp>
        <p:nvSpPr>
          <p:cNvPr id="935938" name="Rectangle 2"/>
          <p:cNvSpPr>
            <a:spLocks noGrp="1" noRot="1" noChangeAspect="1" noChangeArrowheads="1" noTextEdit="1"/>
          </p:cNvSpPr>
          <p:nvPr>
            <p:ph type="sldImg"/>
          </p:nvPr>
        </p:nvSpPr>
        <p:spPr>
          <a:ln/>
        </p:spPr>
      </p:sp>
      <p:sp>
        <p:nvSpPr>
          <p:cNvPr id="93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University of Houston-Downtown</a:t>
            </a:r>
          </a:p>
        </p:txBody>
      </p:sp>
      <p:sp>
        <p:nvSpPr>
          <p:cNvPr id="5" name="Rectangle 6"/>
          <p:cNvSpPr>
            <a:spLocks noGrp="1" noChangeArrowheads="1"/>
          </p:cNvSpPr>
          <p:nvPr>
            <p:ph type="ftr" sz="quarter" idx="4"/>
          </p:nvPr>
        </p:nvSpPr>
        <p:spPr>
          <a:ln/>
        </p:spPr>
        <p:txBody>
          <a:bodyPr/>
          <a:lstStyle/>
          <a:p>
            <a:r>
              <a:rPr lang="en-US"/>
              <a:t>March 3, 2006</a:t>
            </a:r>
          </a:p>
        </p:txBody>
      </p:sp>
      <p:sp>
        <p:nvSpPr>
          <p:cNvPr id="6" name="Rectangle 7"/>
          <p:cNvSpPr>
            <a:spLocks noGrp="1" noChangeArrowheads="1"/>
          </p:cNvSpPr>
          <p:nvPr>
            <p:ph type="sldNum" sz="quarter" idx="5"/>
          </p:nvPr>
        </p:nvSpPr>
        <p:spPr>
          <a:ln/>
        </p:spPr>
        <p:txBody>
          <a:bodyPr/>
          <a:lstStyle/>
          <a:p>
            <a:fld id="{FBC4F953-021B-4640-9680-8384BE7C9159}" type="slidenum">
              <a:rPr lang="en-US"/>
              <a:pPr/>
              <a:t>10</a:t>
            </a:fld>
            <a:endParaRPr lang="en-US"/>
          </a:p>
        </p:txBody>
      </p:sp>
      <p:sp>
        <p:nvSpPr>
          <p:cNvPr id="935938" name="Rectangle 2"/>
          <p:cNvSpPr>
            <a:spLocks noGrp="1" noRot="1" noChangeAspect="1" noChangeArrowheads="1" noTextEdit="1"/>
          </p:cNvSpPr>
          <p:nvPr>
            <p:ph type="sldImg"/>
          </p:nvPr>
        </p:nvSpPr>
        <p:spPr>
          <a:ln/>
        </p:spPr>
      </p:sp>
      <p:sp>
        <p:nvSpPr>
          <p:cNvPr id="93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University of Houston-Downtown</a:t>
            </a:r>
          </a:p>
        </p:txBody>
      </p:sp>
      <p:sp>
        <p:nvSpPr>
          <p:cNvPr id="5" name="Rectangle 6"/>
          <p:cNvSpPr>
            <a:spLocks noGrp="1" noChangeArrowheads="1"/>
          </p:cNvSpPr>
          <p:nvPr>
            <p:ph type="ftr" sz="quarter" idx="4"/>
          </p:nvPr>
        </p:nvSpPr>
        <p:spPr>
          <a:ln/>
        </p:spPr>
        <p:txBody>
          <a:bodyPr/>
          <a:lstStyle/>
          <a:p>
            <a:r>
              <a:rPr lang="en-US"/>
              <a:t>March 3, 2006</a:t>
            </a:r>
          </a:p>
        </p:txBody>
      </p:sp>
      <p:sp>
        <p:nvSpPr>
          <p:cNvPr id="6" name="Rectangle 7"/>
          <p:cNvSpPr>
            <a:spLocks noGrp="1" noChangeArrowheads="1"/>
          </p:cNvSpPr>
          <p:nvPr>
            <p:ph type="sldNum" sz="quarter" idx="5"/>
          </p:nvPr>
        </p:nvSpPr>
        <p:spPr>
          <a:ln/>
        </p:spPr>
        <p:txBody>
          <a:bodyPr/>
          <a:lstStyle/>
          <a:p>
            <a:fld id="{FBC4F953-021B-4640-9680-8384BE7C9159}" type="slidenum">
              <a:rPr lang="en-US"/>
              <a:pPr/>
              <a:t>2</a:t>
            </a:fld>
            <a:endParaRPr lang="en-US"/>
          </a:p>
        </p:txBody>
      </p:sp>
      <p:sp>
        <p:nvSpPr>
          <p:cNvPr id="935938" name="Rectangle 2"/>
          <p:cNvSpPr>
            <a:spLocks noGrp="1" noRot="1" noChangeAspect="1" noChangeArrowheads="1" noTextEdit="1"/>
          </p:cNvSpPr>
          <p:nvPr>
            <p:ph type="sldImg"/>
          </p:nvPr>
        </p:nvSpPr>
        <p:spPr>
          <a:ln/>
        </p:spPr>
      </p:sp>
      <p:sp>
        <p:nvSpPr>
          <p:cNvPr id="93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University of Houston-Downtown</a:t>
            </a:r>
          </a:p>
        </p:txBody>
      </p:sp>
      <p:sp>
        <p:nvSpPr>
          <p:cNvPr id="5" name="Rectangle 6"/>
          <p:cNvSpPr>
            <a:spLocks noGrp="1" noChangeArrowheads="1"/>
          </p:cNvSpPr>
          <p:nvPr>
            <p:ph type="ftr" sz="quarter" idx="4"/>
          </p:nvPr>
        </p:nvSpPr>
        <p:spPr>
          <a:ln/>
        </p:spPr>
        <p:txBody>
          <a:bodyPr/>
          <a:lstStyle/>
          <a:p>
            <a:r>
              <a:rPr lang="en-US"/>
              <a:t>March 3, 2006</a:t>
            </a:r>
          </a:p>
        </p:txBody>
      </p:sp>
      <p:sp>
        <p:nvSpPr>
          <p:cNvPr id="6" name="Rectangle 7"/>
          <p:cNvSpPr>
            <a:spLocks noGrp="1" noChangeArrowheads="1"/>
          </p:cNvSpPr>
          <p:nvPr>
            <p:ph type="sldNum" sz="quarter" idx="5"/>
          </p:nvPr>
        </p:nvSpPr>
        <p:spPr>
          <a:ln/>
        </p:spPr>
        <p:txBody>
          <a:bodyPr/>
          <a:lstStyle/>
          <a:p>
            <a:fld id="{FBC4F953-021B-4640-9680-8384BE7C9159}" type="slidenum">
              <a:rPr lang="en-US"/>
              <a:pPr/>
              <a:t>3</a:t>
            </a:fld>
            <a:endParaRPr lang="en-US"/>
          </a:p>
        </p:txBody>
      </p:sp>
      <p:sp>
        <p:nvSpPr>
          <p:cNvPr id="935938" name="Rectangle 2"/>
          <p:cNvSpPr>
            <a:spLocks noGrp="1" noRot="1" noChangeAspect="1" noChangeArrowheads="1" noTextEdit="1"/>
          </p:cNvSpPr>
          <p:nvPr>
            <p:ph type="sldImg"/>
          </p:nvPr>
        </p:nvSpPr>
        <p:spPr>
          <a:ln/>
        </p:spPr>
      </p:sp>
      <p:sp>
        <p:nvSpPr>
          <p:cNvPr id="93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University of Houston-Downtown</a:t>
            </a:r>
          </a:p>
        </p:txBody>
      </p:sp>
      <p:sp>
        <p:nvSpPr>
          <p:cNvPr id="5" name="Rectangle 6"/>
          <p:cNvSpPr>
            <a:spLocks noGrp="1" noChangeArrowheads="1"/>
          </p:cNvSpPr>
          <p:nvPr>
            <p:ph type="ftr" sz="quarter" idx="4"/>
          </p:nvPr>
        </p:nvSpPr>
        <p:spPr>
          <a:ln/>
        </p:spPr>
        <p:txBody>
          <a:bodyPr/>
          <a:lstStyle/>
          <a:p>
            <a:r>
              <a:rPr lang="en-US"/>
              <a:t>March 3, 2006</a:t>
            </a:r>
          </a:p>
        </p:txBody>
      </p:sp>
      <p:sp>
        <p:nvSpPr>
          <p:cNvPr id="6" name="Rectangle 7"/>
          <p:cNvSpPr>
            <a:spLocks noGrp="1" noChangeArrowheads="1"/>
          </p:cNvSpPr>
          <p:nvPr>
            <p:ph type="sldNum" sz="quarter" idx="5"/>
          </p:nvPr>
        </p:nvSpPr>
        <p:spPr>
          <a:ln/>
        </p:spPr>
        <p:txBody>
          <a:bodyPr/>
          <a:lstStyle/>
          <a:p>
            <a:fld id="{FBC4F953-021B-4640-9680-8384BE7C9159}" type="slidenum">
              <a:rPr lang="en-US"/>
              <a:pPr/>
              <a:t>4</a:t>
            </a:fld>
            <a:endParaRPr lang="en-US"/>
          </a:p>
        </p:txBody>
      </p:sp>
      <p:sp>
        <p:nvSpPr>
          <p:cNvPr id="935938" name="Rectangle 2"/>
          <p:cNvSpPr>
            <a:spLocks noGrp="1" noRot="1" noChangeAspect="1" noChangeArrowheads="1" noTextEdit="1"/>
          </p:cNvSpPr>
          <p:nvPr>
            <p:ph type="sldImg"/>
          </p:nvPr>
        </p:nvSpPr>
        <p:spPr>
          <a:ln/>
        </p:spPr>
      </p:sp>
      <p:sp>
        <p:nvSpPr>
          <p:cNvPr id="93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University of Houston-Downtown</a:t>
            </a:r>
          </a:p>
        </p:txBody>
      </p:sp>
      <p:sp>
        <p:nvSpPr>
          <p:cNvPr id="5" name="Rectangle 6"/>
          <p:cNvSpPr>
            <a:spLocks noGrp="1" noChangeArrowheads="1"/>
          </p:cNvSpPr>
          <p:nvPr>
            <p:ph type="ftr" sz="quarter" idx="4"/>
          </p:nvPr>
        </p:nvSpPr>
        <p:spPr>
          <a:ln/>
        </p:spPr>
        <p:txBody>
          <a:bodyPr/>
          <a:lstStyle/>
          <a:p>
            <a:r>
              <a:rPr lang="en-US"/>
              <a:t>March 3, 2006</a:t>
            </a:r>
          </a:p>
        </p:txBody>
      </p:sp>
      <p:sp>
        <p:nvSpPr>
          <p:cNvPr id="6" name="Rectangle 7"/>
          <p:cNvSpPr>
            <a:spLocks noGrp="1" noChangeArrowheads="1"/>
          </p:cNvSpPr>
          <p:nvPr>
            <p:ph type="sldNum" sz="quarter" idx="5"/>
          </p:nvPr>
        </p:nvSpPr>
        <p:spPr>
          <a:ln/>
        </p:spPr>
        <p:txBody>
          <a:bodyPr/>
          <a:lstStyle/>
          <a:p>
            <a:fld id="{FBC4F953-021B-4640-9680-8384BE7C9159}" type="slidenum">
              <a:rPr lang="en-US"/>
              <a:pPr/>
              <a:t>5</a:t>
            </a:fld>
            <a:endParaRPr lang="en-US"/>
          </a:p>
        </p:txBody>
      </p:sp>
      <p:sp>
        <p:nvSpPr>
          <p:cNvPr id="935938" name="Rectangle 2"/>
          <p:cNvSpPr>
            <a:spLocks noGrp="1" noRot="1" noChangeAspect="1" noChangeArrowheads="1" noTextEdit="1"/>
          </p:cNvSpPr>
          <p:nvPr>
            <p:ph type="sldImg"/>
          </p:nvPr>
        </p:nvSpPr>
        <p:spPr>
          <a:ln/>
        </p:spPr>
      </p:sp>
      <p:sp>
        <p:nvSpPr>
          <p:cNvPr id="93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University of Houston-Downtown</a:t>
            </a:r>
          </a:p>
        </p:txBody>
      </p:sp>
      <p:sp>
        <p:nvSpPr>
          <p:cNvPr id="5" name="Rectangle 6"/>
          <p:cNvSpPr>
            <a:spLocks noGrp="1" noChangeArrowheads="1"/>
          </p:cNvSpPr>
          <p:nvPr>
            <p:ph type="ftr" sz="quarter" idx="4"/>
          </p:nvPr>
        </p:nvSpPr>
        <p:spPr>
          <a:ln/>
        </p:spPr>
        <p:txBody>
          <a:bodyPr/>
          <a:lstStyle/>
          <a:p>
            <a:r>
              <a:rPr lang="en-US"/>
              <a:t>March 3, 2006</a:t>
            </a:r>
          </a:p>
        </p:txBody>
      </p:sp>
      <p:sp>
        <p:nvSpPr>
          <p:cNvPr id="6" name="Rectangle 7"/>
          <p:cNvSpPr>
            <a:spLocks noGrp="1" noChangeArrowheads="1"/>
          </p:cNvSpPr>
          <p:nvPr>
            <p:ph type="sldNum" sz="quarter" idx="5"/>
          </p:nvPr>
        </p:nvSpPr>
        <p:spPr>
          <a:ln/>
        </p:spPr>
        <p:txBody>
          <a:bodyPr/>
          <a:lstStyle/>
          <a:p>
            <a:fld id="{FBC4F953-021B-4640-9680-8384BE7C9159}" type="slidenum">
              <a:rPr lang="en-US"/>
              <a:pPr/>
              <a:t>6</a:t>
            </a:fld>
            <a:endParaRPr lang="en-US"/>
          </a:p>
        </p:txBody>
      </p:sp>
      <p:sp>
        <p:nvSpPr>
          <p:cNvPr id="935938" name="Rectangle 2"/>
          <p:cNvSpPr>
            <a:spLocks noGrp="1" noRot="1" noChangeAspect="1" noChangeArrowheads="1" noTextEdit="1"/>
          </p:cNvSpPr>
          <p:nvPr>
            <p:ph type="sldImg"/>
          </p:nvPr>
        </p:nvSpPr>
        <p:spPr>
          <a:ln/>
        </p:spPr>
      </p:sp>
      <p:sp>
        <p:nvSpPr>
          <p:cNvPr id="93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University of Houston-Downtown</a:t>
            </a:r>
          </a:p>
        </p:txBody>
      </p:sp>
      <p:sp>
        <p:nvSpPr>
          <p:cNvPr id="5" name="Rectangle 6"/>
          <p:cNvSpPr>
            <a:spLocks noGrp="1" noChangeArrowheads="1"/>
          </p:cNvSpPr>
          <p:nvPr>
            <p:ph type="ftr" sz="quarter" idx="4"/>
          </p:nvPr>
        </p:nvSpPr>
        <p:spPr>
          <a:ln/>
        </p:spPr>
        <p:txBody>
          <a:bodyPr/>
          <a:lstStyle/>
          <a:p>
            <a:r>
              <a:rPr lang="en-US"/>
              <a:t>March 3, 2006</a:t>
            </a:r>
          </a:p>
        </p:txBody>
      </p:sp>
      <p:sp>
        <p:nvSpPr>
          <p:cNvPr id="6" name="Rectangle 7"/>
          <p:cNvSpPr>
            <a:spLocks noGrp="1" noChangeArrowheads="1"/>
          </p:cNvSpPr>
          <p:nvPr>
            <p:ph type="sldNum" sz="quarter" idx="5"/>
          </p:nvPr>
        </p:nvSpPr>
        <p:spPr>
          <a:ln/>
        </p:spPr>
        <p:txBody>
          <a:bodyPr/>
          <a:lstStyle/>
          <a:p>
            <a:fld id="{FBC4F953-021B-4640-9680-8384BE7C9159}" type="slidenum">
              <a:rPr lang="en-US"/>
              <a:pPr/>
              <a:t>7</a:t>
            </a:fld>
            <a:endParaRPr lang="en-US"/>
          </a:p>
        </p:txBody>
      </p:sp>
      <p:sp>
        <p:nvSpPr>
          <p:cNvPr id="935938" name="Rectangle 2"/>
          <p:cNvSpPr>
            <a:spLocks noGrp="1" noRot="1" noChangeAspect="1" noChangeArrowheads="1" noTextEdit="1"/>
          </p:cNvSpPr>
          <p:nvPr>
            <p:ph type="sldImg"/>
          </p:nvPr>
        </p:nvSpPr>
        <p:spPr>
          <a:ln/>
        </p:spPr>
      </p:sp>
      <p:sp>
        <p:nvSpPr>
          <p:cNvPr id="93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University of Houston-Downtown</a:t>
            </a:r>
          </a:p>
        </p:txBody>
      </p:sp>
      <p:sp>
        <p:nvSpPr>
          <p:cNvPr id="5" name="Rectangle 6"/>
          <p:cNvSpPr>
            <a:spLocks noGrp="1" noChangeArrowheads="1"/>
          </p:cNvSpPr>
          <p:nvPr>
            <p:ph type="ftr" sz="quarter" idx="4"/>
          </p:nvPr>
        </p:nvSpPr>
        <p:spPr>
          <a:ln/>
        </p:spPr>
        <p:txBody>
          <a:bodyPr/>
          <a:lstStyle/>
          <a:p>
            <a:r>
              <a:rPr lang="en-US"/>
              <a:t>March 3, 2006</a:t>
            </a:r>
          </a:p>
        </p:txBody>
      </p:sp>
      <p:sp>
        <p:nvSpPr>
          <p:cNvPr id="6" name="Rectangle 7"/>
          <p:cNvSpPr>
            <a:spLocks noGrp="1" noChangeArrowheads="1"/>
          </p:cNvSpPr>
          <p:nvPr>
            <p:ph type="sldNum" sz="quarter" idx="5"/>
          </p:nvPr>
        </p:nvSpPr>
        <p:spPr>
          <a:ln/>
        </p:spPr>
        <p:txBody>
          <a:bodyPr/>
          <a:lstStyle/>
          <a:p>
            <a:fld id="{FBC4F953-021B-4640-9680-8384BE7C9159}" type="slidenum">
              <a:rPr lang="en-US"/>
              <a:pPr/>
              <a:t>8</a:t>
            </a:fld>
            <a:endParaRPr lang="en-US"/>
          </a:p>
        </p:txBody>
      </p:sp>
      <p:sp>
        <p:nvSpPr>
          <p:cNvPr id="935938" name="Rectangle 2"/>
          <p:cNvSpPr>
            <a:spLocks noGrp="1" noRot="1" noChangeAspect="1" noChangeArrowheads="1" noTextEdit="1"/>
          </p:cNvSpPr>
          <p:nvPr>
            <p:ph type="sldImg"/>
          </p:nvPr>
        </p:nvSpPr>
        <p:spPr>
          <a:ln/>
        </p:spPr>
      </p:sp>
      <p:sp>
        <p:nvSpPr>
          <p:cNvPr id="9359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University of Houston-Downtown</a:t>
            </a:r>
          </a:p>
        </p:txBody>
      </p:sp>
      <p:sp>
        <p:nvSpPr>
          <p:cNvPr id="5" name="Rectangle 6"/>
          <p:cNvSpPr>
            <a:spLocks noGrp="1" noChangeArrowheads="1"/>
          </p:cNvSpPr>
          <p:nvPr>
            <p:ph type="ftr" sz="quarter" idx="4"/>
          </p:nvPr>
        </p:nvSpPr>
        <p:spPr>
          <a:ln/>
        </p:spPr>
        <p:txBody>
          <a:bodyPr/>
          <a:lstStyle/>
          <a:p>
            <a:r>
              <a:rPr lang="en-US"/>
              <a:t>March 3, 2006</a:t>
            </a:r>
          </a:p>
        </p:txBody>
      </p:sp>
      <p:sp>
        <p:nvSpPr>
          <p:cNvPr id="6" name="Rectangle 7"/>
          <p:cNvSpPr>
            <a:spLocks noGrp="1" noChangeArrowheads="1"/>
          </p:cNvSpPr>
          <p:nvPr>
            <p:ph type="sldNum" sz="quarter" idx="5"/>
          </p:nvPr>
        </p:nvSpPr>
        <p:spPr>
          <a:ln/>
        </p:spPr>
        <p:txBody>
          <a:bodyPr/>
          <a:lstStyle/>
          <a:p>
            <a:fld id="{FBC4F953-021B-4640-9680-8384BE7C9159}" type="slidenum">
              <a:rPr lang="en-US"/>
              <a:pPr/>
              <a:t>9</a:t>
            </a:fld>
            <a:endParaRPr lang="en-US"/>
          </a:p>
        </p:txBody>
      </p:sp>
      <p:sp>
        <p:nvSpPr>
          <p:cNvPr id="935938" name="Rectangle 2"/>
          <p:cNvSpPr>
            <a:spLocks noGrp="1" noRot="1" noChangeAspect="1" noChangeArrowheads="1" noTextEdit="1"/>
          </p:cNvSpPr>
          <p:nvPr>
            <p:ph type="sldImg"/>
          </p:nvPr>
        </p:nvSpPr>
        <p:spPr>
          <a:ln/>
        </p:spPr>
      </p:sp>
      <p:sp>
        <p:nvSpPr>
          <p:cNvPr id="9359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1901825"/>
            <a:ext cx="7772400" cy="536575"/>
          </a:xfrm>
          <a:prstGeom prst="rect">
            <a:avLst/>
          </a:prstGeom>
        </p:spPr>
        <p:txBody>
          <a:bodyPr/>
          <a:lstStyle>
            <a:lvl1pPr algn="ctr">
              <a:defRPr sz="3600" b="1"/>
            </a:lvl1pPr>
          </a:lstStyle>
          <a:p>
            <a:r>
              <a:rPr lang="en-US" dirty="0" smtClean="0"/>
              <a:t>Statistics With Excel 2007</a:t>
            </a:r>
            <a:endParaRPr lang="en-US" dirty="0"/>
          </a:p>
        </p:txBody>
      </p:sp>
      <p:sp>
        <p:nvSpPr>
          <p:cNvPr id="3" name="Subtitle 2"/>
          <p:cNvSpPr>
            <a:spLocks noGrp="1"/>
          </p:cNvSpPr>
          <p:nvPr>
            <p:ph type="subTitle" idx="1" hasCustomPrompt="1"/>
          </p:nvPr>
        </p:nvSpPr>
        <p:spPr>
          <a:xfrm>
            <a:off x="1371600" y="3124200"/>
            <a:ext cx="6400800" cy="2514600"/>
          </a:xfrm>
          <a:prstGeom prst="rect">
            <a:avLst/>
          </a:prstGeom>
        </p:spPr>
        <p:txBody>
          <a:bodyPr/>
          <a:lstStyle>
            <a:lvl1pPr marL="0" indent="0" algn="ctr">
              <a:buNone/>
              <a:defRPr sz="2000" i="0">
                <a:latin typeface="Times New Roman" pitchFamily="18" charset="0"/>
                <a:cs typeface="Times New Roman" pitchFamily="18"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Dr. N. Leveille</a:t>
            </a:r>
          </a:p>
          <a:p>
            <a:r>
              <a:rPr lang="en-US" dirty="0" smtClean="0"/>
              <a:t>University of Houston-Downtown</a:t>
            </a:r>
          </a:p>
          <a:p>
            <a:r>
              <a:rPr lang="en-US" dirty="0" smtClean="0"/>
              <a:t>leveillen@uhd.edu</a:t>
            </a:r>
          </a:p>
          <a:p>
            <a:endParaRPr lang="en-US" dirty="0" smtClean="0"/>
          </a:p>
          <a:p>
            <a:r>
              <a:rPr lang="en-US" dirty="0" smtClean="0"/>
              <a:t>Dr. S. Hashemi</a:t>
            </a:r>
          </a:p>
          <a:p>
            <a:r>
              <a:rPr lang="en-US" dirty="0" smtClean="0"/>
              <a:t>University of Houston-Downtown</a:t>
            </a:r>
          </a:p>
          <a:p>
            <a:r>
              <a:rPr lang="en-US" dirty="0" smtClean="0"/>
              <a:t>hashemis@uhd.edu</a:t>
            </a:r>
          </a:p>
          <a:p>
            <a:endParaRPr lang="en-US" dirty="0" smtClean="0"/>
          </a:p>
          <a:p>
            <a:endParaRPr lang="en-US" dirty="0"/>
          </a:p>
        </p:txBody>
      </p:sp>
      <p:sp>
        <p:nvSpPr>
          <p:cNvPr id="4" name="Slide Number Placeholder 3"/>
          <p:cNvSpPr>
            <a:spLocks noGrp="1"/>
          </p:cNvSpPr>
          <p:nvPr>
            <p:ph type="sldNum" sz="quarter" idx="10"/>
          </p:nvPr>
        </p:nvSpPr>
        <p:spPr/>
        <p:txBody>
          <a:bodyPr/>
          <a:lstStyle>
            <a:lvl1pPr>
              <a:defRPr/>
            </a:lvl1pPr>
          </a:lstStyle>
          <a:p>
            <a:fld id="{03887FD3-863F-48F2-9F6C-569D01E9D15E}"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BE6690A7-50B0-4C84-88A5-C1F27DFB4C5B}" type="slidenum">
              <a:rPr lang="en-US"/>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C653DC7C-7688-4B5B-A302-1A0159148C23}" type="slidenum">
              <a:rPr lang="en-US"/>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F567CF40-8F08-40CC-9552-DB17963BD444}" type="slidenum">
              <a:rPr lang="en-US"/>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19A8A1D4-57BE-431C-9882-9E0FBC0B0CC1}" type="slidenum">
              <a:rPr lang="en-US"/>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635A58A9-8DC7-494C-93D4-EF75FA1C5398}" type="slidenum">
              <a:rPr lang="en-US"/>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D56A2CA3-2544-44D8-B3AA-C976FC7CDA55}" type="slidenum">
              <a:rPr lang="en-US"/>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516685A6-5B37-48B6-8CAA-73C33CB70202}" type="slidenum">
              <a:rPr lang="en-US"/>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E8D678C6-3EFB-434B-B56B-36AFB91BF889}" type="slidenum">
              <a:rPr lang="en-US"/>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64CF83C7-E410-4DC8-B71B-0E9729EAED83}" type="slidenum">
              <a:rPr lang="en-US"/>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643824D-B181-4EF8-BC10-AADCADA01D61}" type="slidenum">
              <a:rPr lang="en-US"/>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70341" name="Rectangle 5"/>
          <p:cNvSpPr>
            <a:spLocks noGrp="1" noChangeArrowheads="1"/>
          </p:cNvSpPr>
          <p:nvPr>
            <p:ph type="sldNum" sz="quarter" idx="4"/>
          </p:nvPr>
        </p:nvSpPr>
        <p:spPr bwMode="auto">
          <a:xfrm>
            <a:off x="6553200" y="6477000"/>
            <a:ext cx="19050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fld id="{EE419425-DDF0-464B-8F19-EEBB6412D423}" type="slidenum">
              <a:rPr lang="en-US"/>
              <a:pPr/>
              <a:t>‹#›</a:t>
            </a:fld>
            <a:endParaRPr lang="en-US"/>
          </a:p>
        </p:txBody>
      </p:sp>
      <p:sp>
        <p:nvSpPr>
          <p:cNvPr id="270342" name="Rectangle 6"/>
          <p:cNvSpPr>
            <a:spLocks noChangeArrowheads="1"/>
          </p:cNvSpPr>
          <p:nvPr/>
        </p:nvSpPr>
        <p:spPr bwMode="auto">
          <a:xfrm>
            <a:off x="1447800" y="304800"/>
            <a:ext cx="5562600" cy="381000"/>
          </a:xfrm>
          <a:prstGeom prst="rect">
            <a:avLst/>
          </a:prstGeom>
          <a:noFill/>
          <a:ln w="9525">
            <a:noFill/>
            <a:miter lim="800000"/>
            <a:headEnd/>
            <a:tailEnd/>
          </a:ln>
          <a:effectLst/>
        </p:spPr>
        <p:txBody>
          <a:bodyPr anchor="ctr"/>
          <a:lstStyle/>
          <a:p>
            <a:pPr algn="r"/>
            <a:endParaRPr lang="en-GB" sz="2400">
              <a:solidFill>
                <a:schemeClr val="tx2"/>
              </a:solidFill>
            </a:endParaRPr>
          </a:p>
        </p:txBody>
      </p:sp>
      <p:sp>
        <p:nvSpPr>
          <p:cNvPr id="270343" name="Line 7"/>
          <p:cNvSpPr>
            <a:spLocks noChangeShapeType="1"/>
          </p:cNvSpPr>
          <p:nvPr/>
        </p:nvSpPr>
        <p:spPr bwMode="auto">
          <a:xfrm>
            <a:off x="685800" y="6400800"/>
            <a:ext cx="7772400" cy="0"/>
          </a:xfrm>
          <a:prstGeom prst="line">
            <a:avLst/>
          </a:prstGeom>
          <a:noFill/>
          <a:ln w="38100">
            <a:solidFill>
              <a:srgbClr val="006600"/>
            </a:solidFill>
            <a:round/>
            <a:headEnd/>
            <a:tailEnd/>
          </a:ln>
          <a:effectLst/>
        </p:spPr>
        <p:txBody>
          <a:bodyPr wrap="none" anchor="ctr"/>
          <a:lstStyle/>
          <a:p>
            <a:endParaRPr lang="en-US"/>
          </a:p>
        </p:txBody>
      </p:sp>
      <p:sp>
        <p:nvSpPr>
          <p:cNvPr id="270344" name="Line 8"/>
          <p:cNvSpPr>
            <a:spLocks noChangeShapeType="1"/>
          </p:cNvSpPr>
          <p:nvPr/>
        </p:nvSpPr>
        <p:spPr bwMode="auto">
          <a:xfrm>
            <a:off x="609600" y="914400"/>
            <a:ext cx="7772400" cy="0"/>
          </a:xfrm>
          <a:prstGeom prst="line">
            <a:avLst/>
          </a:prstGeom>
          <a:noFill/>
          <a:ln w="38100">
            <a:solidFill>
              <a:srgbClr val="006600"/>
            </a:solidFill>
            <a:round/>
            <a:headEnd/>
            <a:tailEnd/>
          </a:ln>
          <a:effectLst/>
        </p:spPr>
        <p:txBody>
          <a:bodyPr wrap="none" anchor="ctr"/>
          <a:lstStyle/>
          <a:p>
            <a:endParaRPr lang="en-US"/>
          </a:p>
        </p:txBody>
      </p:sp>
      <p:sp>
        <p:nvSpPr>
          <p:cNvPr id="270346" name="Text Box 10"/>
          <p:cNvSpPr txBox="1">
            <a:spLocks noChangeArrowheads="1"/>
          </p:cNvSpPr>
          <p:nvPr/>
        </p:nvSpPr>
        <p:spPr bwMode="auto">
          <a:xfrm>
            <a:off x="1676400" y="228600"/>
            <a:ext cx="184150" cy="519113"/>
          </a:xfrm>
          <a:prstGeom prst="rect">
            <a:avLst/>
          </a:prstGeom>
          <a:noFill/>
          <a:ln w="9525">
            <a:noFill/>
            <a:miter lim="800000"/>
            <a:headEnd/>
            <a:tailEnd/>
          </a:ln>
          <a:effectLst/>
        </p:spPr>
        <p:txBody>
          <a:bodyPr>
            <a:spAutoFit/>
          </a:bodyPr>
          <a:lstStyle/>
          <a:p>
            <a:pPr algn="l">
              <a:spcBef>
                <a:spcPct val="50000"/>
              </a:spcBef>
            </a:pPr>
            <a:endParaRPr lang="en-GB"/>
          </a:p>
        </p:txBody>
      </p:sp>
      <p:sp>
        <p:nvSpPr>
          <p:cNvPr id="270348" name="Rectangle 12"/>
          <p:cNvSpPr>
            <a:spLocks noChangeArrowheads="1"/>
          </p:cNvSpPr>
          <p:nvPr userDrawn="1"/>
        </p:nvSpPr>
        <p:spPr bwMode="auto">
          <a:xfrm>
            <a:off x="4479925" y="3170238"/>
            <a:ext cx="184150" cy="519112"/>
          </a:xfrm>
          <a:prstGeom prst="rect">
            <a:avLst/>
          </a:prstGeom>
          <a:noFill/>
          <a:ln w="9525">
            <a:noFill/>
            <a:miter lim="800000"/>
            <a:headEnd/>
            <a:tailEnd/>
          </a:ln>
          <a:effectLst/>
        </p:spPr>
        <p:txBody>
          <a:bodyPr wrap="none">
            <a:spAutoFit/>
          </a:bodyPr>
          <a:lstStyle/>
          <a:p>
            <a:endParaRPr lang="en-US"/>
          </a:p>
        </p:txBody>
      </p:sp>
      <p:pic>
        <p:nvPicPr>
          <p:cNvPr id="270349" name="Picture 13" descr="LOGO_sm_hf_pc"/>
          <p:cNvPicPr>
            <a:picLocks noChangeAspect="1" noChangeArrowheads="1"/>
          </p:cNvPicPr>
          <p:nvPr userDrawn="1"/>
        </p:nvPicPr>
        <p:blipFill>
          <a:blip r:embed="rId13"/>
          <a:srcRect/>
          <a:stretch>
            <a:fillRect/>
          </a:stretch>
        </p:blipFill>
        <p:spPr bwMode="auto">
          <a:xfrm>
            <a:off x="6705600" y="304800"/>
            <a:ext cx="876300" cy="508000"/>
          </a:xfrm>
          <a:prstGeom prst="rect">
            <a:avLst/>
          </a:prstGeom>
          <a:noFill/>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timing>
    <p:tnLst>
      <p:par>
        <p:cTn id="1" dur="indefinite" restart="never" nodeType="tmRoot"/>
      </p:par>
    </p:tnLst>
  </p:timing>
  <p:hf hdr="0" ftr="0" dt="0"/>
  <p:txStyles>
    <p:titleStyle>
      <a:lvl1pPr algn="r" rtl="0" eaLnBrk="0" fontAlgn="base" hangingPunct="0">
        <a:spcBef>
          <a:spcPct val="0"/>
        </a:spcBef>
        <a:spcAft>
          <a:spcPct val="0"/>
        </a:spcAft>
        <a:defRPr sz="2400">
          <a:solidFill>
            <a:schemeClr val="tx2"/>
          </a:solidFill>
          <a:latin typeface="+mj-lt"/>
          <a:ea typeface="+mj-ea"/>
          <a:cs typeface="+mj-cs"/>
        </a:defRPr>
      </a:lvl1pPr>
      <a:lvl2pPr algn="r" rtl="0" eaLnBrk="0" fontAlgn="base" hangingPunct="0">
        <a:spcBef>
          <a:spcPct val="0"/>
        </a:spcBef>
        <a:spcAft>
          <a:spcPct val="0"/>
        </a:spcAft>
        <a:defRPr sz="2400">
          <a:solidFill>
            <a:schemeClr val="tx2"/>
          </a:solidFill>
          <a:latin typeface="Arial" charset="0"/>
        </a:defRPr>
      </a:lvl2pPr>
      <a:lvl3pPr algn="r" rtl="0" eaLnBrk="0" fontAlgn="base" hangingPunct="0">
        <a:spcBef>
          <a:spcPct val="0"/>
        </a:spcBef>
        <a:spcAft>
          <a:spcPct val="0"/>
        </a:spcAft>
        <a:defRPr sz="2400">
          <a:solidFill>
            <a:schemeClr val="tx2"/>
          </a:solidFill>
          <a:latin typeface="Arial" charset="0"/>
        </a:defRPr>
      </a:lvl3pPr>
      <a:lvl4pPr algn="r" rtl="0" eaLnBrk="0" fontAlgn="base" hangingPunct="0">
        <a:spcBef>
          <a:spcPct val="0"/>
        </a:spcBef>
        <a:spcAft>
          <a:spcPct val="0"/>
        </a:spcAft>
        <a:defRPr sz="2400">
          <a:solidFill>
            <a:schemeClr val="tx2"/>
          </a:solidFill>
          <a:latin typeface="Arial" charset="0"/>
        </a:defRPr>
      </a:lvl4pPr>
      <a:lvl5pPr algn="r" rtl="0" eaLnBrk="0" fontAlgn="base" hangingPunct="0">
        <a:spcBef>
          <a:spcPct val="0"/>
        </a:spcBef>
        <a:spcAft>
          <a:spcPct val="0"/>
        </a:spcAft>
        <a:defRPr sz="2400">
          <a:solidFill>
            <a:schemeClr val="tx2"/>
          </a:solidFill>
          <a:latin typeface="Arial" charset="0"/>
        </a:defRPr>
      </a:lvl5pPr>
      <a:lvl6pPr marL="457200" algn="r" rtl="0" eaLnBrk="0" fontAlgn="base" hangingPunct="0">
        <a:spcBef>
          <a:spcPct val="0"/>
        </a:spcBef>
        <a:spcAft>
          <a:spcPct val="0"/>
        </a:spcAft>
        <a:defRPr sz="2400">
          <a:solidFill>
            <a:schemeClr val="tx2"/>
          </a:solidFill>
          <a:latin typeface="Arial" charset="0"/>
        </a:defRPr>
      </a:lvl6pPr>
      <a:lvl7pPr marL="914400" algn="r" rtl="0" eaLnBrk="0" fontAlgn="base" hangingPunct="0">
        <a:spcBef>
          <a:spcPct val="0"/>
        </a:spcBef>
        <a:spcAft>
          <a:spcPct val="0"/>
        </a:spcAft>
        <a:defRPr sz="2400">
          <a:solidFill>
            <a:schemeClr val="tx2"/>
          </a:solidFill>
          <a:latin typeface="Arial" charset="0"/>
        </a:defRPr>
      </a:lvl7pPr>
      <a:lvl8pPr marL="1371600" algn="r" rtl="0" eaLnBrk="0" fontAlgn="base" hangingPunct="0">
        <a:spcBef>
          <a:spcPct val="0"/>
        </a:spcBef>
        <a:spcAft>
          <a:spcPct val="0"/>
        </a:spcAft>
        <a:defRPr sz="2400">
          <a:solidFill>
            <a:schemeClr val="tx2"/>
          </a:solidFill>
          <a:latin typeface="Arial" charset="0"/>
        </a:defRPr>
      </a:lvl8pPr>
      <a:lvl9pPr marL="1828800" algn="r" rtl="0" eaLnBrk="0" fontAlgn="base" hangingPunct="0">
        <a:spcBef>
          <a:spcPct val="0"/>
        </a:spcBef>
        <a:spcAft>
          <a:spcPct val="0"/>
        </a:spcAft>
        <a:defRPr sz="2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eveillen@uhd.edu"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hyperlink" Target="mailto:leveillen@uhd.edu"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2.jpeg"/><Relationship Id="rId4" Type="http://schemas.openxmlformats.org/officeDocument/2006/relationships/hyperlink" Target="http://cms.uhd.edu/Faculty/Leveille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DCB7CAAB-7DD5-435F-BC9A-830BF08A40A8}" type="slidenum">
              <a:rPr lang="en-US"/>
              <a:pPr/>
              <a:t>1</a:t>
            </a:fld>
            <a:endParaRPr lang="en-US"/>
          </a:p>
        </p:txBody>
      </p:sp>
      <p:sp>
        <p:nvSpPr>
          <p:cNvPr id="870402" name="Text Box 2"/>
          <p:cNvSpPr txBox="1">
            <a:spLocks noChangeArrowheads="1"/>
          </p:cNvSpPr>
          <p:nvPr/>
        </p:nvSpPr>
        <p:spPr bwMode="auto">
          <a:xfrm>
            <a:off x="685800" y="990600"/>
            <a:ext cx="7620000" cy="5324535"/>
          </a:xfrm>
          <a:prstGeom prst="rect">
            <a:avLst/>
          </a:prstGeom>
          <a:noFill/>
          <a:ln w="9525">
            <a:noFill/>
            <a:miter lim="800000"/>
            <a:headEnd/>
            <a:tailEnd/>
          </a:ln>
          <a:effectLst/>
        </p:spPr>
        <p:txBody>
          <a:bodyPr wrap="square">
            <a:spAutoFit/>
          </a:bodyPr>
          <a:lstStyle/>
          <a:p>
            <a:pPr>
              <a:spcBef>
                <a:spcPct val="50000"/>
              </a:spcBef>
            </a:pPr>
            <a:endParaRPr lang="en-US" sz="4400" b="1" dirty="0" smtClean="0"/>
          </a:p>
          <a:p>
            <a:pPr>
              <a:spcBef>
                <a:spcPct val="50000"/>
              </a:spcBef>
            </a:pPr>
            <a:r>
              <a:rPr lang="en-US" sz="4400" b="1" dirty="0" smtClean="0"/>
              <a:t>Statistics With Excel 2007</a:t>
            </a:r>
            <a:endParaRPr lang="en-US" sz="4400" b="1" dirty="0"/>
          </a:p>
          <a:p>
            <a:pPr>
              <a:spcBef>
                <a:spcPct val="50000"/>
              </a:spcBef>
            </a:pPr>
            <a:endParaRPr lang="en-US" b="1" i="1" dirty="0"/>
          </a:p>
          <a:p>
            <a:pPr>
              <a:spcBef>
                <a:spcPct val="50000"/>
              </a:spcBef>
            </a:pPr>
            <a:r>
              <a:rPr lang="en-US" b="1" i="1" dirty="0" smtClean="0">
                <a:latin typeface="Lucida Calligraphy" pitchFamily="66" charset="0"/>
              </a:rPr>
              <a:t>Dr. N</a:t>
            </a:r>
            <a:r>
              <a:rPr lang="en-US" b="1" i="1" dirty="0">
                <a:latin typeface="Lucida Calligraphy" pitchFamily="66" charset="0"/>
              </a:rPr>
              <a:t>. </a:t>
            </a:r>
            <a:r>
              <a:rPr lang="en-US" b="1" i="1" dirty="0" smtClean="0">
                <a:latin typeface="Lucida Calligraphy" pitchFamily="66" charset="0"/>
              </a:rPr>
              <a:t>Leveille</a:t>
            </a:r>
          </a:p>
          <a:p>
            <a:pPr>
              <a:spcBef>
                <a:spcPct val="50000"/>
              </a:spcBef>
            </a:pPr>
            <a:r>
              <a:rPr lang="en-US" sz="2000" b="1" dirty="0" smtClean="0">
                <a:latin typeface="Times New Roman" pitchFamily="18" charset="0"/>
                <a:cs typeface="Times New Roman" pitchFamily="18" charset="0"/>
              </a:rPr>
              <a:t>University of Houston-Downtown</a:t>
            </a:r>
          </a:p>
          <a:p>
            <a:pPr>
              <a:spcBef>
                <a:spcPct val="50000"/>
              </a:spcBef>
            </a:pPr>
            <a:r>
              <a:rPr lang="en-US" sz="2000" b="1" dirty="0" smtClean="0">
                <a:solidFill>
                  <a:schemeClr val="accent1">
                    <a:lumMod val="75000"/>
                  </a:schemeClr>
                </a:solidFill>
                <a:latin typeface="Lucida Calligraphy" pitchFamily="66" charset="0"/>
                <a:hlinkClick r:id="rId3"/>
              </a:rPr>
              <a:t>leveillen@uhd.edu</a:t>
            </a:r>
            <a:endParaRPr lang="en-US" sz="2000" b="1" dirty="0" smtClean="0">
              <a:solidFill>
                <a:schemeClr val="accent1">
                  <a:lumMod val="75000"/>
                </a:schemeClr>
              </a:solidFill>
              <a:latin typeface="Lucida Calligraphy" pitchFamily="66" charset="0"/>
            </a:endParaRPr>
          </a:p>
          <a:p>
            <a:pPr>
              <a:spcBef>
                <a:spcPct val="50000"/>
              </a:spcBef>
            </a:pPr>
            <a:endParaRPr lang="en-US" sz="2000" b="1" dirty="0" smtClean="0">
              <a:solidFill>
                <a:schemeClr val="accent1">
                  <a:lumMod val="75000"/>
                </a:schemeClr>
              </a:solidFill>
              <a:latin typeface="Lucida Calligraphy" pitchFamily="66" charset="0"/>
            </a:endParaRPr>
          </a:p>
          <a:p>
            <a:r>
              <a:rPr lang="en-US" b="1" dirty="0" smtClean="0"/>
              <a:t>Digital Education: Beyond the City Limits</a:t>
            </a:r>
          </a:p>
          <a:p>
            <a:r>
              <a:rPr lang="en-US" dirty="0" smtClean="0">
                <a:latin typeface="Times New Roman" pitchFamily="18" charset="0"/>
                <a:cs typeface="Times New Roman" pitchFamily="18" charset="0"/>
              </a:rPr>
              <a:t>October 3, 2008</a:t>
            </a:r>
          </a:p>
        </p:txBody>
      </p:sp>
      <p:pic>
        <p:nvPicPr>
          <p:cNvPr id="1026" name="Picture 2" descr="acet-tx-logo"/>
          <p:cNvPicPr>
            <a:picLocks noChangeAspect="1" noChangeArrowheads="1"/>
          </p:cNvPicPr>
          <p:nvPr/>
        </p:nvPicPr>
        <p:blipFill>
          <a:blip r:embed="rId4"/>
          <a:srcRect/>
          <a:stretch>
            <a:fillRect/>
          </a:stretch>
        </p:blipFill>
        <p:spPr bwMode="auto">
          <a:xfrm>
            <a:off x="1295400" y="152400"/>
            <a:ext cx="24384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DCB7CAAB-7DD5-435F-BC9A-830BF08A40A8}" type="slidenum">
              <a:rPr lang="en-US"/>
              <a:pPr/>
              <a:t>10</a:t>
            </a:fld>
            <a:endParaRPr lang="en-US"/>
          </a:p>
        </p:txBody>
      </p:sp>
      <p:sp>
        <p:nvSpPr>
          <p:cNvPr id="870402" name="Text Box 2"/>
          <p:cNvSpPr txBox="1">
            <a:spLocks noChangeArrowheads="1"/>
          </p:cNvSpPr>
          <p:nvPr/>
        </p:nvSpPr>
        <p:spPr bwMode="auto">
          <a:xfrm>
            <a:off x="685800" y="990599"/>
            <a:ext cx="7620000" cy="5078313"/>
          </a:xfrm>
          <a:prstGeom prst="rect">
            <a:avLst/>
          </a:prstGeom>
          <a:noFill/>
          <a:ln w="9525">
            <a:noFill/>
            <a:miter lim="800000"/>
            <a:headEnd/>
            <a:tailEnd/>
          </a:ln>
          <a:effectLst/>
        </p:spPr>
        <p:txBody>
          <a:bodyPr wrap="square">
            <a:spAutoFit/>
          </a:bodyPr>
          <a:lstStyle/>
          <a:p>
            <a:pPr>
              <a:spcBef>
                <a:spcPct val="50000"/>
              </a:spcBef>
            </a:pPr>
            <a:r>
              <a:rPr lang="en-US" sz="1800" b="1" dirty="0" smtClean="0"/>
              <a:t>Statistics With Excel 2007</a:t>
            </a:r>
          </a:p>
          <a:p>
            <a:pPr>
              <a:spcBef>
                <a:spcPct val="50000"/>
              </a:spcBef>
            </a:pPr>
            <a:endParaRPr lang="en-US" sz="1800" b="1" dirty="0" smtClean="0">
              <a:effectLst>
                <a:outerShdw blurRad="38100" dist="38100" dir="2700000" algn="tl">
                  <a:srgbClr val="000000">
                    <a:alpha val="43137"/>
                  </a:srgbClr>
                </a:outerShdw>
              </a:effectLst>
            </a:endParaRPr>
          </a:p>
          <a:p>
            <a:pPr>
              <a:spcBef>
                <a:spcPct val="50000"/>
              </a:spcBef>
            </a:pPr>
            <a:endParaRPr lang="en-US" sz="1800" b="1" dirty="0" smtClean="0">
              <a:effectLst>
                <a:outerShdw blurRad="38100" dist="38100" dir="2700000" algn="tl">
                  <a:srgbClr val="000000">
                    <a:alpha val="43137"/>
                  </a:srgbClr>
                </a:outerShdw>
              </a:effectLst>
            </a:endParaRPr>
          </a:p>
          <a:p>
            <a:pPr>
              <a:spcBef>
                <a:spcPct val="50000"/>
              </a:spcBef>
            </a:pPr>
            <a:r>
              <a:rPr lang="en-US" sz="7200" b="1" dirty="0" smtClean="0">
                <a:ln w="24500" cmpd="dbl">
                  <a:solidFill>
                    <a:schemeClr val="accent2">
                      <a:shade val="85000"/>
                      <a:satMod val="155000"/>
                    </a:schemeClr>
                  </a:solidFill>
                  <a:prstDash val="solid"/>
                  <a:miter lim="800000"/>
                </a:ln>
                <a:solidFill>
                  <a:srgbClr val="00B050"/>
                </a:solidFill>
                <a:effectLst>
                  <a:outerShdw blurRad="38100" dist="38100" dir="7020000" algn="tl">
                    <a:srgbClr val="000000">
                      <a:alpha val="35000"/>
                    </a:srgbClr>
                  </a:outerShdw>
                </a:effectLst>
              </a:rPr>
              <a:t>Thank You</a:t>
            </a:r>
          </a:p>
          <a:p>
            <a:pPr>
              <a:spcBef>
                <a:spcPct val="50000"/>
              </a:spcBef>
            </a:pPr>
            <a:r>
              <a:rPr lang="en-US" sz="2400" b="1" i="1" dirty="0" smtClean="0">
                <a:latin typeface="Lucida Calligraphy" pitchFamily="66" charset="0"/>
              </a:rPr>
              <a:t>N. Leveille</a:t>
            </a:r>
          </a:p>
          <a:p>
            <a:pPr>
              <a:spcBef>
                <a:spcPct val="50000"/>
              </a:spcBef>
            </a:pPr>
            <a:r>
              <a:rPr lang="en-US" sz="2400" b="1" dirty="0" smtClean="0">
                <a:latin typeface="Times New Roman" pitchFamily="18" charset="0"/>
                <a:cs typeface="Times New Roman" pitchFamily="18" charset="0"/>
              </a:rPr>
              <a:t>University of Houston-Downtown</a:t>
            </a:r>
          </a:p>
          <a:p>
            <a:pPr>
              <a:spcBef>
                <a:spcPct val="50000"/>
              </a:spcBef>
            </a:pPr>
            <a:r>
              <a:rPr lang="en-US" sz="2400" b="1" dirty="0" smtClean="0">
                <a:solidFill>
                  <a:schemeClr val="accent1">
                    <a:lumMod val="75000"/>
                  </a:schemeClr>
                </a:solidFill>
                <a:latin typeface="Lucida Calligraphy" pitchFamily="66" charset="0"/>
                <a:hlinkClick r:id="rId3"/>
              </a:rPr>
              <a:t>leveillen@uhd.edu</a:t>
            </a:r>
            <a:endParaRPr lang="en-US" sz="2400" b="1" dirty="0" smtClean="0">
              <a:solidFill>
                <a:schemeClr val="accent1">
                  <a:lumMod val="75000"/>
                </a:schemeClr>
              </a:solidFill>
              <a:latin typeface="Lucida Calligraphy" pitchFamily="66" charset="0"/>
            </a:endParaRPr>
          </a:p>
          <a:p>
            <a:pPr>
              <a:spcBef>
                <a:spcPct val="50000"/>
              </a:spcBef>
            </a:pPr>
            <a:r>
              <a:rPr lang="en-US" sz="2400" b="1" dirty="0" smtClean="0">
                <a:solidFill>
                  <a:schemeClr val="accent1">
                    <a:lumMod val="75000"/>
                  </a:schemeClr>
                </a:solidFill>
                <a:latin typeface="Times New Roman" pitchFamily="18" charset="0"/>
                <a:cs typeface="Times New Roman" pitchFamily="18" charset="0"/>
                <a:hlinkClick r:id="rId4"/>
              </a:rPr>
              <a:t>http://cms.uhd.edu/Faculty/LeveilleN</a:t>
            </a:r>
            <a:endParaRPr lang="en-US" sz="7200" b="1" dirty="0" smtClean="0">
              <a:ln w="24500" cmpd="dbl">
                <a:solidFill>
                  <a:schemeClr val="accent2">
                    <a:shade val="85000"/>
                    <a:satMod val="155000"/>
                  </a:schemeClr>
                </a:solidFill>
                <a:prstDash val="solid"/>
                <a:miter lim="800000"/>
              </a:ln>
              <a:solidFill>
                <a:srgbClr val="00B050"/>
              </a:solidFill>
              <a:effectLst>
                <a:outerShdw blurRad="38100" dist="38100" dir="7020000" algn="tl">
                  <a:srgbClr val="000000">
                    <a:alpha val="35000"/>
                  </a:srgbClr>
                </a:outerShdw>
              </a:effectLst>
            </a:endParaRPr>
          </a:p>
        </p:txBody>
      </p:sp>
      <p:pic>
        <p:nvPicPr>
          <p:cNvPr id="1026" name="Picture 2" descr="acet-tx-logo"/>
          <p:cNvPicPr>
            <a:picLocks noChangeAspect="1" noChangeArrowheads="1"/>
          </p:cNvPicPr>
          <p:nvPr/>
        </p:nvPicPr>
        <p:blipFill>
          <a:blip r:embed="rId5"/>
          <a:srcRect/>
          <a:stretch>
            <a:fillRect/>
          </a:stretch>
        </p:blipFill>
        <p:spPr bwMode="auto">
          <a:xfrm>
            <a:off x="1295400" y="152400"/>
            <a:ext cx="2438400" cy="685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70402">
                                            <p:txEl>
                                              <p:pRg st="3" end="3"/>
                                            </p:txEl>
                                          </p:spTgt>
                                        </p:tgtEl>
                                        <p:attrNameLst>
                                          <p:attrName>style.visibility</p:attrName>
                                        </p:attrNameLst>
                                      </p:cBhvr>
                                      <p:to>
                                        <p:strVal val="visible"/>
                                      </p:to>
                                    </p:set>
                                    <p:anim calcmode="lin" valueType="num">
                                      <p:cBhvr additive="base">
                                        <p:cTn id="7" dur="500" fill="hold"/>
                                        <p:tgtEl>
                                          <p:spTgt spid="87040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7040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DCB7CAAB-7DD5-435F-BC9A-830BF08A40A8}" type="slidenum">
              <a:rPr lang="en-US"/>
              <a:pPr/>
              <a:t>2</a:t>
            </a:fld>
            <a:endParaRPr lang="en-US"/>
          </a:p>
        </p:txBody>
      </p:sp>
      <p:sp>
        <p:nvSpPr>
          <p:cNvPr id="870402" name="Text Box 2"/>
          <p:cNvSpPr txBox="1">
            <a:spLocks noChangeArrowheads="1"/>
          </p:cNvSpPr>
          <p:nvPr/>
        </p:nvSpPr>
        <p:spPr bwMode="auto">
          <a:xfrm>
            <a:off x="685800" y="914400"/>
            <a:ext cx="7620000" cy="5601533"/>
          </a:xfrm>
          <a:prstGeom prst="rect">
            <a:avLst/>
          </a:prstGeom>
          <a:noFill/>
          <a:ln w="9525">
            <a:noFill/>
            <a:miter lim="800000"/>
            <a:headEnd/>
            <a:tailEnd/>
          </a:ln>
          <a:effectLst/>
        </p:spPr>
        <p:txBody>
          <a:bodyPr wrap="square">
            <a:spAutoFit/>
          </a:bodyPr>
          <a:lstStyle/>
          <a:p>
            <a:pPr>
              <a:spcBef>
                <a:spcPct val="50000"/>
              </a:spcBef>
            </a:pPr>
            <a:r>
              <a:rPr lang="en-US" sz="1800" b="1" dirty="0" smtClean="0"/>
              <a:t>Statistics With Excel 2007</a:t>
            </a:r>
          </a:p>
          <a:p>
            <a:pPr algn="l">
              <a:spcBef>
                <a:spcPct val="50000"/>
              </a:spcBef>
            </a:pPr>
            <a:r>
              <a:rPr lang="en-US" sz="1800" b="1" dirty="0" smtClean="0"/>
              <a:t>	</a:t>
            </a:r>
            <a:r>
              <a:rPr lang="en-US" sz="2000" dirty="0" smtClean="0">
                <a:latin typeface="Times New Roman" pitchFamily="18" charset="0"/>
                <a:cs typeface="Times New Roman" pitchFamily="18" charset="0"/>
              </a:rPr>
              <a:t>Introduction to Business Statistics has been found to be a gate-keeper course for many students working towards various business degrees. In order to make the course more interesting and relevant, faculty can assign projects throughout the course to supplement the homework assignments.  Through projects, students often see the relevance in the course topics when theory  from the textbook is applied to real world examples. Students then take more interest in the course and are enticed to complete the work necessary to pass.</a:t>
            </a:r>
          </a:p>
          <a:p>
            <a:pPr algn="l">
              <a:spcBef>
                <a:spcPct val="50000"/>
              </a:spcBef>
            </a:pPr>
            <a:r>
              <a:rPr lang="en-US" sz="2000" dirty="0" smtClean="0">
                <a:latin typeface="Times New Roman" pitchFamily="18" charset="0"/>
                <a:cs typeface="Times New Roman" pitchFamily="18" charset="0"/>
              </a:rPr>
              <a:t>	As many students will work at businesses with the latest Microsoft Office suite of products already installed as a standard computer program, a working knowledge and some experience with various features are expected by our students’ future employers. In particular, we will focus on statistics projects  that use a variety of Excel 2007 features. We hope to provide evidence that while this version of Excel may seem to hide some familiar features, it also expands some of the capabilities.</a:t>
            </a:r>
            <a:endParaRPr lang="en-US" sz="2000" b="1" dirty="0"/>
          </a:p>
        </p:txBody>
      </p:sp>
      <p:pic>
        <p:nvPicPr>
          <p:cNvPr id="1026" name="Picture 2" descr="acet-tx-logo"/>
          <p:cNvPicPr>
            <a:picLocks noChangeAspect="1" noChangeArrowheads="1"/>
          </p:cNvPicPr>
          <p:nvPr/>
        </p:nvPicPr>
        <p:blipFill>
          <a:blip r:embed="rId3"/>
          <a:srcRect/>
          <a:stretch>
            <a:fillRect/>
          </a:stretch>
        </p:blipFill>
        <p:spPr bwMode="auto">
          <a:xfrm>
            <a:off x="1295400" y="152400"/>
            <a:ext cx="24384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DCB7CAAB-7DD5-435F-BC9A-830BF08A40A8}" type="slidenum">
              <a:rPr lang="en-US"/>
              <a:pPr/>
              <a:t>3</a:t>
            </a:fld>
            <a:endParaRPr lang="en-US"/>
          </a:p>
        </p:txBody>
      </p:sp>
      <p:sp>
        <p:nvSpPr>
          <p:cNvPr id="870402" name="Text Box 2"/>
          <p:cNvSpPr txBox="1">
            <a:spLocks noChangeArrowheads="1"/>
          </p:cNvSpPr>
          <p:nvPr/>
        </p:nvSpPr>
        <p:spPr bwMode="auto">
          <a:xfrm>
            <a:off x="1676400" y="990600"/>
            <a:ext cx="5791200" cy="5355312"/>
          </a:xfrm>
          <a:prstGeom prst="rect">
            <a:avLst/>
          </a:prstGeom>
          <a:noFill/>
          <a:ln w="9525">
            <a:noFill/>
            <a:miter lim="800000"/>
            <a:headEnd/>
            <a:tailEnd/>
          </a:ln>
          <a:effectLst/>
        </p:spPr>
        <p:txBody>
          <a:bodyPr wrap="square">
            <a:spAutoFit/>
          </a:bodyPr>
          <a:lstStyle/>
          <a:p>
            <a:pPr>
              <a:spcBef>
                <a:spcPct val="50000"/>
              </a:spcBef>
            </a:pPr>
            <a:r>
              <a:rPr lang="en-US" sz="1800" b="1" dirty="0" smtClean="0"/>
              <a:t>Statistics With Excel 2007</a:t>
            </a:r>
          </a:p>
          <a:p>
            <a:pPr>
              <a:spcBef>
                <a:spcPct val="50000"/>
              </a:spcBef>
            </a:pPr>
            <a:r>
              <a:rPr lang="en-US" sz="1800" b="1" dirty="0" smtClean="0">
                <a:latin typeface="Times New Roman" pitchFamily="18" charset="0"/>
                <a:cs typeface="Times New Roman" pitchFamily="18" charset="0"/>
              </a:rPr>
              <a:t>Excel Computer Assignment</a:t>
            </a:r>
          </a:p>
          <a:p>
            <a:pPr algn="l">
              <a:spcBef>
                <a:spcPct val="50000"/>
              </a:spcBef>
            </a:pPr>
            <a:r>
              <a:rPr lang="en-US" sz="1800" b="1" dirty="0" smtClean="0">
                <a:latin typeface="Times New Roman" pitchFamily="18" charset="0"/>
                <a:cs typeface="Times New Roman" pitchFamily="18" charset="0"/>
              </a:rPr>
              <a:t>Descriptive Statistics Features:</a:t>
            </a:r>
          </a:p>
          <a:p>
            <a:pPr lvl="1" algn="l">
              <a:spcBef>
                <a:spcPct val="50000"/>
              </a:spcBef>
              <a:buFont typeface="Wingdings" pitchFamily="2" charset="2"/>
              <a:buChar char="Ø"/>
            </a:pPr>
            <a:r>
              <a:rPr lang="en-US" sz="1800" b="1" dirty="0" smtClean="0">
                <a:latin typeface="Times New Roman" pitchFamily="18" charset="0"/>
                <a:cs typeface="Times New Roman" pitchFamily="18" charset="0"/>
              </a:rPr>
              <a:t>Data Analysis</a:t>
            </a:r>
          </a:p>
          <a:p>
            <a:pPr lvl="1" algn="l">
              <a:spcBef>
                <a:spcPct val="50000"/>
              </a:spcBef>
              <a:buFont typeface="Wingdings" pitchFamily="2" charset="2"/>
              <a:buChar char="Ø"/>
            </a:pPr>
            <a:r>
              <a:rPr lang="en-US" sz="1800" b="1" dirty="0" smtClean="0">
                <a:latin typeface="Times New Roman" pitchFamily="18" charset="0"/>
                <a:cs typeface="Times New Roman" pitchFamily="18" charset="0"/>
              </a:rPr>
              <a:t>Histogram (ASA)</a:t>
            </a:r>
          </a:p>
          <a:p>
            <a:pPr lvl="1" algn="l">
              <a:spcBef>
                <a:spcPct val="50000"/>
              </a:spcBef>
              <a:buFont typeface="Wingdings" pitchFamily="2" charset="2"/>
              <a:buChar char="Ø"/>
            </a:pPr>
            <a:r>
              <a:rPr lang="en-US" sz="1800" b="1" dirty="0" smtClean="0">
                <a:latin typeface="Times New Roman" pitchFamily="18" charset="0"/>
                <a:cs typeface="Times New Roman" pitchFamily="18" charset="0"/>
              </a:rPr>
              <a:t>Pie Chart</a:t>
            </a:r>
          </a:p>
          <a:p>
            <a:pPr lvl="1" algn="l">
              <a:spcBef>
                <a:spcPct val="50000"/>
              </a:spcBef>
              <a:buFont typeface="Wingdings" pitchFamily="2" charset="2"/>
              <a:buChar char="Ø"/>
            </a:pPr>
            <a:r>
              <a:rPr lang="en-US" sz="1800" b="1" dirty="0" smtClean="0">
                <a:latin typeface="Times New Roman" pitchFamily="18" charset="0"/>
                <a:cs typeface="Times New Roman" pitchFamily="18" charset="0"/>
              </a:rPr>
              <a:t>Bar Chart</a:t>
            </a:r>
          </a:p>
          <a:p>
            <a:pPr algn="l">
              <a:spcBef>
                <a:spcPct val="50000"/>
              </a:spcBef>
            </a:pPr>
            <a:r>
              <a:rPr lang="en-US" sz="1800" b="1" dirty="0" smtClean="0">
                <a:latin typeface="Times New Roman" pitchFamily="18" charset="0"/>
                <a:cs typeface="Times New Roman" pitchFamily="18" charset="0"/>
              </a:rPr>
              <a:t>EXCEL Features:</a:t>
            </a:r>
          </a:p>
          <a:p>
            <a:pPr lvl="1" algn="l">
              <a:spcBef>
                <a:spcPct val="50000"/>
              </a:spcBef>
              <a:buFont typeface="Wingdings" pitchFamily="2" charset="2"/>
              <a:buChar char="Ø"/>
            </a:pPr>
            <a:r>
              <a:rPr lang="en-US" sz="1800" b="1" dirty="0" smtClean="0">
                <a:latin typeface="Times New Roman" pitchFamily="18" charset="0"/>
                <a:cs typeface="Times New Roman" pitchFamily="18" charset="0"/>
              </a:rPr>
              <a:t>Home tab exploration</a:t>
            </a:r>
          </a:p>
          <a:p>
            <a:pPr lvl="1" algn="l">
              <a:spcBef>
                <a:spcPct val="50000"/>
              </a:spcBef>
              <a:buFont typeface="Wingdings" pitchFamily="2" charset="2"/>
              <a:buChar char="Ø"/>
            </a:pPr>
            <a:r>
              <a:rPr lang="en-US" sz="1800" b="1" dirty="0" smtClean="0">
                <a:latin typeface="Times New Roman" pitchFamily="18" charset="0"/>
                <a:cs typeface="Times New Roman" pitchFamily="18" charset="0"/>
              </a:rPr>
              <a:t>Formulas tab</a:t>
            </a:r>
          </a:p>
          <a:p>
            <a:pPr lvl="1" algn="l">
              <a:spcBef>
                <a:spcPct val="50000"/>
              </a:spcBef>
              <a:buFont typeface="Wingdings" pitchFamily="2" charset="2"/>
              <a:buChar char="Ø"/>
            </a:pPr>
            <a:r>
              <a:rPr lang="en-US" sz="1800" b="1" dirty="0" smtClean="0">
                <a:latin typeface="Times New Roman" pitchFamily="18" charset="0"/>
                <a:cs typeface="Times New Roman" pitchFamily="18" charset="0"/>
              </a:rPr>
              <a:t>Page Layout tab</a:t>
            </a:r>
          </a:p>
          <a:p>
            <a:pPr lvl="1" algn="l">
              <a:spcBef>
                <a:spcPct val="50000"/>
              </a:spcBef>
              <a:buFont typeface="Wingdings" pitchFamily="2" charset="2"/>
              <a:buChar char="Ø"/>
            </a:pPr>
            <a:r>
              <a:rPr lang="en-US" sz="1800" b="1" dirty="0" smtClean="0">
                <a:latin typeface="Times New Roman" pitchFamily="18" charset="0"/>
                <a:cs typeface="Times New Roman" pitchFamily="18" charset="0"/>
              </a:rPr>
              <a:t>Data tab</a:t>
            </a:r>
          </a:p>
          <a:p>
            <a:pPr lvl="1" algn="l">
              <a:spcBef>
                <a:spcPct val="50000"/>
              </a:spcBef>
              <a:buFont typeface="Wingdings" pitchFamily="2" charset="2"/>
              <a:buChar char="Ø"/>
            </a:pPr>
            <a:r>
              <a:rPr lang="en-US" sz="1800" b="1" dirty="0" smtClean="0">
                <a:latin typeface="Times New Roman" pitchFamily="18" charset="0"/>
                <a:cs typeface="Times New Roman" pitchFamily="18" charset="0"/>
              </a:rPr>
              <a:t>Insert tab</a:t>
            </a:r>
            <a:endParaRPr lang="en-US" sz="1800" b="1" dirty="0"/>
          </a:p>
        </p:txBody>
      </p:sp>
      <p:pic>
        <p:nvPicPr>
          <p:cNvPr id="1026" name="Picture 2" descr="acet-tx-logo"/>
          <p:cNvPicPr>
            <a:picLocks noChangeAspect="1" noChangeArrowheads="1"/>
          </p:cNvPicPr>
          <p:nvPr/>
        </p:nvPicPr>
        <p:blipFill>
          <a:blip r:embed="rId3"/>
          <a:srcRect/>
          <a:stretch>
            <a:fillRect/>
          </a:stretch>
        </p:blipFill>
        <p:spPr bwMode="auto">
          <a:xfrm>
            <a:off x="1295400" y="152400"/>
            <a:ext cx="24384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DCB7CAAB-7DD5-435F-BC9A-830BF08A40A8}" type="slidenum">
              <a:rPr lang="en-US"/>
              <a:pPr/>
              <a:t>4</a:t>
            </a:fld>
            <a:endParaRPr lang="en-US"/>
          </a:p>
        </p:txBody>
      </p:sp>
      <p:sp>
        <p:nvSpPr>
          <p:cNvPr id="870402" name="Text Box 2"/>
          <p:cNvSpPr txBox="1">
            <a:spLocks noChangeArrowheads="1"/>
          </p:cNvSpPr>
          <p:nvPr/>
        </p:nvSpPr>
        <p:spPr bwMode="auto">
          <a:xfrm>
            <a:off x="685800" y="990600"/>
            <a:ext cx="7620000" cy="5309146"/>
          </a:xfrm>
          <a:prstGeom prst="rect">
            <a:avLst/>
          </a:prstGeom>
          <a:noFill/>
          <a:ln w="9525">
            <a:noFill/>
            <a:miter lim="800000"/>
            <a:headEnd/>
            <a:tailEnd/>
          </a:ln>
          <a:effectLst/>
        </p:spPr>
        <p:txBody>
          <a:bodyPr wrap="square">
            <a:spAutoFit/>
          </a:bodyPr>
          <a:lstStyle/>
          <a:p>
            <a:pPr>
              <a:spcBef>
                <a:spcPct val="50000"/>
              </a:spcBef>
            </a:pPr>
            <a:r>
              <a:rPr lang="en-US" sz="1800" b="1" dirty="0" smtClean="0"/>
              <a:t>Statistics With Excel 2007</a:t>
            </a:r>
          </a:p>
          <a:p>
            <a:pPr>
              <a:spcBef>
                <a:spcPct val="50000"/>
              </a:spcBef>
            </a:pPr>
            <a:r>
              <a:rPr lang="en-US" sz="1800" b="1" dirty="0" smtClean="0">
                <a:latin typeface="Times New Roman" pitchFamily="18" charset="0"/>
                <a:cs typeface="Times New Roman" pitchFamily="18" charset="0"/>
              </a:rPr>
              <a:t>Excel Computer Assignment I</a:t>
            </a:r>
          </a:p>
          <a:p>
            <a:pPr algn="l">
              <a:spcBef>
                <a:spcPct val="50000"/>
              </a:spcBef>
            </a:pPr>
            <a:r>
              <a:rPr lang="en-US" sz="18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Rita Ike is a building contractor whose company builds many homes every year. In planning for each job, Rita needs some idea about the direct labor hours required to build a home. She has collected sample information on the labor hours for ten jobs during the past year: 650, 950, 775, 690, 655, 100, 425, 695, 550, 575. </a:t>
            </a:r>
            <a:endParaRPr lang="en-US" sz="3200" dirty="0" smtClean="0">
              <a:latin typeface="Times New Roman" pitchFamily="18" charset="0"/>
              <a:cs typeface="Times New Roman" pitchFamily="18" charset="0"/>
            </a:endParaRPr>
          </a:p>
          <a:p>
            <a:pPr>
              <a:spcBef>
                <a:spcPct val="50000"/>
              </a:spcBef>
            </a:pPr>
            <a:r>
              <a:rPr lang="en-US" b="1" dirty="0" smtClean="0">
                <a:latin typeface="Times New Roman" pitchFamily="18" charset="0"/>
                <a:cs typeface="Times New Roman" pitchFamily="18" charset="0"/>
              </a:rPr>
              <a:t>Follow the handout directions to explore </a:t>
            </a:r>
          </a:p>
          <a:p>
            <a:pPr>
              <a:spcBef>
                <a:spcPct val="50000"/>
              </a:spcBef>
            </a:pPr>
            <a:r>
              <a:rPr lang="en-US" b="1" dirty="0" smtClean="0">
                <a:latin typeface="Times New Roman" pitchFamily="18" charset="0"/>
                <a:cs typeface="Times New Roman" pitchFamily="18" charset="0"/>
              </a:rPr>
              <a:t>Data Analysis: Descriptive Statistics.</a:t>
            </a:r>
            <a:endParaRPr lang="en-US" b="1" dirty="0"/>
          </a:p>
        </p:txBody>
      </p:sp>
      <p:pic>
        <p:nvPicPr>
          <p:cNvPr id="1026" name="Picture 2" descr="acet-tx-logo"/>
          <p:cNvPicPr>
            <a:picLocks noChangeAspect="1" noChangeArrowheads="1"/>
          </p:cNvPicPr>
          <p:nvPr/>
        </p:nvPicPr>
        <p:blipFill>
          <a:blip r:embed="rId3"/>
          <a:srcRect/>
          <a:stretch>
            <a:fillRect/>
          </a:stretch>
        </p:blipFill>
        <p:spPr bwMode="auto">
          <a:xfrm>
            <a:off x="1295400" y="152400"/>
            <a:ext cx="24384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DCB7CAAB-7DD5-435F-BC9A-830BF08A40A8}" type="slidenum">
              <a:rPr lang="en-US"/>
              <a:pPr/>
              <a:t>5</a:t>
            </a:fld>
            <a:endParaRPr lang="en-US"/>
          </a:p>
        </p:txBody>
      </p:sp>
      <p:sp>
        <p:nvSpPr>
          <p:cNvPr id="870402" name="Text Box 2"/>
          <p:cNvSpPr txBox="1">
            <a:spLocks noChangeArrowheads="1"/>
          </p:cNvSpPr>
          <p:nvPr/>
        </p:nvSpPr>
        <p:spPr bwMode="auto">
          <a:xfrm>
            <a:off x="685800" y="990600"/>
            <a:ext cx="7620000" cy="4985980"/>
          </a:xfrm>
          <a:prstGeom prst="rect">
            <a:avLst/>
          </a:prstGeom>
          <a:noFill/>
          <a:ln w="9525">
            <a:noFill/>
            <a:miter lim="800000"/>
            <a:headEnd/>
            <a:tailEnd/>
          </a:ln>
          <a:effectLst/>
        </p:spPr>
        <p:txBody>
          <a:bodyPr wrap="square">
            <a:spAutoFit/>
          </a:bodyPr>
          <a:lstStyle/>
          <a:p>
            <a:pPr>
              <a:spcBef>
                <a:spcPct val="50000"/>
              </a:spcBef>
            </a:pPr>
            <a:r>
              <a:rPr lang="en-US" sz="1800" b="1" dirty="0" smtClean="0"/>
              <a:t>Statistics With Excel 2007</a:t>
            </a:r>
          </a:p>
          <a:p>
            <a:pPr algn="l">
              <a:spcBef>
                <a:spcPct val="50000"/>
              </a:spcBef>
            </a:pPr>
            <a:r>
              <a:rPr lang="en-US" sz="1800" b="1" dirty="0" smtClean="0"/>
              <a:t>	</a:t>
            </a:r>
            <a:r>
              <a:rPr lang="en-US" sz="2400" dirty="0" smtClean="0">
                <a:latin typeface="Times New Roman" pitchFamily="18" charset="0"/>
                <a:cs typeface="Times New Roman" pitchFamily="18" charset="0"/>
              </a:rPr>
              <a:t>If the </a:t>
            </a:r>
            <a:r>
              <a:rPr lang="en-US" sz="2400" i="1" dirty="0" smtClean="0">
                <a:latin typeface="Times New Roman" pitchFamily="18" charset="0"/>
                <a:cs typeface="Times New Roman" pitchFamily="18" charset="0"/>
              </a:rPr>
              <a:t>Data Analysis</a:t>
            </a:r>
            <a:r>
              <a:rPr lang="en-US" sz="2400" dirty="0" smtClean="0">
                <a:latin typeface="Times New Roman" pitchFamily="18" charset="0"/>
                <a:cs typeface="Times New Roman" pitchFamily="18" charset="0"/>
              </a:rPr>
              <a:t> command is not available in the Data tab, load the Analysis Toolpack add-in program following these steps (Aczel &amp; Sounderpandian, 2009):</a:t>
            </a:r>
          </a:p>
          <a:p>
            <a:pPr algn="l">
              <a:spcBef>
                <a:spcPct val="50000"/>
              </a:spcBef>
              <a:buFont typeface="Arial" pitchFamily="34" charset="0"/>
              <a:buChar char="•"/>
            </a:pPr>
            <a:r>
              <a:rPr lang="en-US" sz="2400" dirty="0" smtClean="0">
                <a:latin typeface="Times New Roman" pitchFamily="18" charset="0"/>
                <a:cs typeface="Times New Roman" pitchFamily="18" charset="0"/>
              </a:rPr>
              <a:t>Click the Microsoft Office button (colorful on top left), and then click Excel Options.</a:t>
            </a:r>
          </a:p>
          <a:p>
            <a:pPr algn="l">
              <a:spcBef>
                <a:spcPct val="50000"/>
              </a:spcBef>
              <a:buFont typeface="Arial" pitchFamily="34" charset="0"/>
              <a:buChar char="•"/>
            </a:pPr>
            <a:r>
              <a:rPr lang="en-US" sz="2400" dirty="0" smtClean="0">
                <a:latin typeface="Times New Roman" pitchFamily="18" charset="0"/>
                <a:cs typeface="Times New Roman" pitchFamily="18" charset="0"/>
              </a:rPr>
              <a:t>Click Add-ins, and then in the Manage box, select Excel Add-ins.</a:t>
            </a:r>
          </a:p>
          <a:p>
            <a:pPr algn="l">
              <a:spcBef>
                <a:spcPct val="50000"/>
              </a:spcBef>
              <a:buFont typeface="Arial" pitchFamily="34" charset="0"/>
              <a:buChar char="•"/>
            </a:pPr>
            <a:r>
              <a:rPr lang="en-US" sz="2400" dirty="0" smtClean="0">
                <a:latin typeface="Times New Roman" pitchFamily="18" charset="0"/>
                <a:cs typeface="Times New Roman" pitchFamily="18" charset="0"/>
              </a:rPr>
              <a:t>Click Go.</a:t>
            </a:r>
          </a:p>
          <a:p>
            <a:pPr algn="l">
              <a:spcBef>
                <a:spcPct val="50000"/>
              </a:spcBef>
              <a:buFont typeface="Arial" pitchFamily="34" charset="0"/>
              <a:buChar char="•"/>
            </a:pPr>
            <a:r>
              <a:rPr lang="en-US" sz="2400" dirty="0" smtClean="0">
                <a:latin typeface="Times New Roman" pitchFamily="18" charset="0"/>
                <a:cs typeface="Times New Roman" pitchFamily="18" charset="0"/>
              </a:rPr>
              <a:t>In the Add-ins Available box, select the Analysis Toolpack check box, and then click OK.</a:t>
            </a:r>
            <a:endParaRPr lang="en-US" sz="1800" b="1" dirty="0"/>
          </a:p>
        </p:txBody>
      </p:sp>
      <p:pic>
        <p:nvPicPr>
          <p:cNvPr id="1026" name="Picture 2" descr="acet-tx-logo"/>
          <p:cNvPicPr>
            <a:picLocks noChangeAspect="1" noChangeArrowheads="1"/>
          </p:cNvPicPr>
          <p:nvPr/>
        </p:nvPicPr>
        <p:blipFill>
          <a:blip r:embed="rId3"/>
          <a:srcRect/>
          <a:stretch>
            <a:fillRect/>
          </a:stretch>
        </p:blipFill>
        <p:spPr bwMode="auto">
          <a:xfrm>
            <a:off x="1295400" y="152400"/>
            <a:ext cx="24384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DCB7CAAB-7DD5-435F-BC9A-830BF08A40A8}" type="slidenum">
              <a:rPr lang="en-US"/>
              <a:pPr/>
              <a:t>6</a:t>
            </a:fld>
            <a:endParaRPr lang="en-US"/>
          </a:p>
        </p:txBody>
      </p:sp>
      <p:sp>
        <p:nvSpPr>
          <p:cNvPr id="870402" name="Text Box 2"/>
          <p:cNvSpPr txBox="1">
            <a:spLocks noChangeArrowheads="1"/>
          </p:cNvSpPr>
          <p:nvPr/>
        </p:nvSpPr>
        <p:spPr bwMode="auto">
          <a:xfrm>
            <a:off x="685800" y="990600"/>
            <a:ext cx="7620000" cy="4724370"/>
          </a:xfrm>
          <a:prstGeom prst="rect">
            <a:avLst/>
          </a:prstGeom>
          <a:noFill/>
          <a:ln w="9525">
            <a:noFill/>
            <a:miter lim="800000"/>
            <a:headEnd/>
            <a:tailEnd/>
          </a:ln>
          <a:effectLst/>
        </p:spPr>
        <p:txBody>
          <a:bodyPr wrap="square">
            <a:spAutoFit/>
          </a:bodyPr>
          <a:lstStyle/>
          <a:p>
            <a:pPr>
              <a:spcBef>
                <a:spcPct val="50000"/>
              </a:spcBef>
            </a:pPr>
            <a:r>
              <a:rPr lang="en-US" sz="1800" b="1" dirty="0" smtClean="0"/>
              <a:t>Statistics With Excel 2007</a:t>
            </a:r>
          </a:p>
          <a:p>
            <a:pPr>
              <a:spcBef>
                <a:spcPct val="50000"/>
              </a:spcBef>
            </a:pPr>
            <a:r>
              <a:rPr lang="en-US" sz="1800" b="1" dirty="0" smtClean="0">
                <a:latin typeface="Times New Roman" pitchFamily="18" charset="0"/>
                <a:cs typeface="Times New Roman" pitchFamily="18" charset="0"/>
              </a:rPr>
              <a:t>Excel Computer Assignment </a:t>
            </a:r>
            <a:r>
              <a:rPr lang="en-US" sz="1800" b="1" dirty="0" err="1" smtClean="0">
                <a:latin typeface="Times New Roman" pitchFamily="18" charset="0"/>
                <a:cs typeface="Times New Roman" pitchFamily="18" charset="0"/>
              </a:rPr>
              <a:t>IIa</a:t>
            </a:r>
            <a:endParaRPr lang="en-US" sz="1800" b="1" dirty="0" smtClean="0">
              <a:latin typeface="Times New Roman" pitchFamily="18" charset="0"/>
              <a:cs typeface="Times New Roman" pitchFamily="18" charset="0"/>
            </a:endParaRPr>
          </a:p>
          <a:p>
            <a:pPr algn="l">
              <a:spcBef>
                <a:spcPct val="50000"/>
              </a:spcBef>
            </a:pPr>
            <a:r>
              <a:rPr lang="en-US" sz="1800"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 manufacturer of insulation randomly selects 20 winter days and records the daily high temperature in </a:t>
            </a:r>
            <a:r>
              <a:rPr lang="en-US" baseline="30000" dirty="0" smtClean="0">
                <a:latin typeface="Times New Roman" pitchFamily="18" charset="0"/>
                <a:cs typeface="Times New Roman" pitchFamily="18" charset="0"/>
              </a:rPr>
              <a:t>o</a:t>
            </a:r>
            <a:r>
              <a:rPr lang="en-US" dirty="0" smtClean="0">
                <a:latin typeface="Times New Roman" pitchFamily="18" charset="0"/>
                <a:cs typeface="Times New Roman" pitchFamily="18" charset="0"/>
              </a:rPr>
              <a:t>F: 24, 35, 17, 21, 24, 37, 26, 46, 58, 30, 32, 13, 12, 38, 41, 43, 44, 27, 53, 27. </a:t>
            </a:r>
          </a:p>
          <a:p>
            <a:pPr>
              <a:spcBef>
                <a:spcPct val="50000"/>
              </a:spcBef>
            </a:pPr>
            <a:r>
              <a:rPr lang="en-US" sz="1200" dirty="0" smtClean="0">
                <a:latin typeface="Times New Roman" pitchFamily="18" charset="0"/>
                <a:cs typeface="Times New Roman" pitchFamily="18" charset="0"/>
              </a:rPr>
              <a:t>(Temperature is a continuous variable because it could be measured to any degree of precision desired.)</a:t>
            </a:r>
          </a:p>
          <a:p>
            <a:pPr>
              <a:spcBef>
                <a:spcPct val="50000"/>
              </a:spcBef>
            </a:pPr>
            <a:r>
              <a:rPr lang="en-US" b="1" dirty="0" smtClean="0">
                <a:latin typeface="Times New Roman" pitchFamily="18" charset="0"/>
                <a:cs typeface="Times New Roman" pitchFamily="18" charset="0"/>
              </a:rPr>
              <a:t>Follow the handout directions to explore </a:t>
            </a:r>
          </a:p>
          <a:p>
            <a:pPr>
              <a:spcBef>
                <a:spcPct val="50000"/>
              </a:spcBef>
            </a:pPr>
            <a:r>
              <a:rPr lang="en-US" b="1" dirty="0" smtClean="0">
                <a:latin typeface="Times New Roman" pitchFamily="18" charset="0"/>
                <a:cs typeface="Times New Roman" pitchFamily="18" charset="0"/>
              </a:rPr>
              <a:t>Data Analysis: Descriptive Statistics, Histogram, Pie Chart, Bar Chart.</a:t>
            </a:r>
            <a:endParaRPr lang="en-US" b="1" dirty="0"/>
          </a:p>
        </p:txBody>
      </p:sp>
      <p:pic>
        <p:nvPicPr>
          <p:cNvPr id="1026" name="Picture 2" descr="acet-tx-logo"/>
          <p:cNvPicPr>
            <a:picLocks noChangeAspect="1" noChangeArrowheads="1"/>
          </p:cNvPicPr>
          <p:nvPr/>
        </p:nvPicPr>
        <p:blipFill>
          <a:blip r:embed="rId3"/>
          <a:srcRect/>
          <a:stretch>
            <a:fillRect/>
          </a:stretch>
        </p:blipFill>
        <p:spPr bwMode="auto">
          <a:xfrm>
            <a:off x="1295400" y="152400"/>
            <a:ext cx="24384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DCB7CAAB-7DD5-435F-BC9A-830BF08A40A8}" type="slidenum">
              <a:rPr lang="en-US"/>
              <a:pPr/>
              <a:t>7</a:t>
            </a:fld>
            <a:endParaRPr lang="en-US"/>
          </a:p>
        </p:txBody>
      </p:sp>
      <p:sp>
        <p:nvSpPr>
          <p:cNvPr id="870402" name="Text Box 2"/>
          <p:cNvSpPr txBox="1">
            <a:spLocks noChangeArrowheads="1"/>
          </p:cNvSpPr>
          <p:nvPr/>
        </p:nvSpPr>
        <p:spPr bwMode="auto">
          <a:xfrm>
            <a:off x="685800" y="990600"/>
            <a:ext cx="7620000" cy="5586145"/>
          </a:xfrm>
          <a:prstGeom prst="rect">
            <a:avLst/>
          </a:prstGeom>
          <a:noFill/>
          <a:ln w="9525">
            <a:noFill/>
            <a:miter lim="800000"/>
            <a:headEnd/>
            <a:tailEnd/>
          </a:ln>
          <a:effectLst/>
        </p:spPr>
        <p:txBody>
          <a:bodyPr wrap="square">
            <a:spAutoFit/>
          </a:bodyPr>
          <a:lstStyle/>
          <a:p>
            <a:pPr>
              <a:spcBef>
                <a:spcPct val="50000"/>
              </a:spcBef>
            </a:pPr>
            <a:r>
              <a:rPr lang="en-US" sz="1800" b="1" dirty="0" smtClean="0"/>
              <a:t>Statistics With Excel 2007</a:t>
            </a:r>
          </a:p>
          <a:p>
            <a:pPr>
              <a:spcBef>
                <a:spcPct val="50000"/>
              </a:spcBef>
            </a:pPr>
            <a:r>
              <a:rPr lang="en-US" sz="1800" b="1" dirty="0" smtClean="0">
                <a:latin typeface="Times New Roman" pitchFamily="18" charset="0"/>
                <a:cs typeface="Times New Roman" pitchFamily="18" charset="0"/>
              </a:rPr>
              <a:t>Excel Computer Assignment </a:t>
            </a:r>
            <a:r>
              <a:rPr lang="en-US" sz="1800" b="1" dirty="0" err="1" smtClean="0">
                <a:latin typeface="Times New Roman" pitchFamily="18" charset="0"/>
                <a:cs typeface="Times New Roman" pitchFamily="18" charset="0"/>
              </a:rPr>
              <a:t>IIb</a:t>
            </a:r>
            <a:endParaRPr lang="en-US" sz="1800" b="1" dirty="0" smtClean="0">
              <a:latin typeface="Times New Roman" pitchFamily="18" charset="0"/>
              <a:cs typeface="Times New Roman" pitchFamily="18" charset="0"/>
            </a:endParaRPr>
          </a:p>
          <a:p>
            <a:pPr algn="l">
              <a:spcBef>
                <a:spcPct val="50000"/>
              </a:spcBef>
            </a:pPr>
            <a:r>
              <a:rPr lang="en-US" sz="18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An accountant at a regional accounting firm in Houston, Texas has a client with a problem in balancing the cash register at the end of the day. A study of the ending shortage for the past three weeks (The client’s business is open six days per week.) is recorded as:</a:t>
            </a:r>
          </a:p>
          <a:p>
            <a:pPr algn="l">
              <a:spcBef>
                <a:spcPct val="50000"/>
              </a:spcBef>
            </a:pPr>
            <a:r>
              <a:rPr lang="en-US" sz="1600" dirty="0" smtClean="0">
                <a:latin typeface="Times New Roman" pitchFamily="18" charset="0"/>
                <a:cs typeface="Times New Roman" pitchFamily="18" charset="0"/>
              </a:rPr>
              <a:t>12.00	(2.55)	13.05	10.00	(11.00)	6.35</a:t>
            </a:r>
          </a:p>
          <a:p>
            <a:pPr algn="l">
              <a:spcBef>
                <a:spcPct val="50000"/>
              </a:spcBef>
            </a:pPr>
            <a:r>
              <a:rPr lang="en-US" sz="1600" dirty="0" smtClean="0">
                <a:latin typeface="Times New Roman" pitchFamily="18" charset="0"/>
                <a:cs typeface="Times New Roman" pitchFamily="18" charset="0"/>
              </a:rPr>
              <a:t>11.00	14.00	(10.00)	23.00	8.30	2.00</a:t>
            </a:r>
          </a:p>
          <a:p>
            <a:pPr algn="l">
              <a:spcBef>
                <a:spcPct val="50000"/>
              </a:spcBef>
            </a:pPr>
            <a:r>
              <a:rPr lang="en-US" sz="1600" dirty="0" smtClean="0">
                <a:latin typeface="Times New Roman" pitchFamily="18" charset="0"/>
                <a:cs typeface="Times New Roman" pitchFamily="18" charset="0"/>
              </a:rPr>
              <a:t>20.01	(3.50)	17.20	11.00	23.02	(0.34)</a:t>
            </a:r>
          </a:p>
          <a:p>
            <a:pPr>
              <a:spcBef>
                <a:spcPct val="50000"/>
              </a:spcBef>
            </a:pPr>
            <a:r>
              <a:rPr lang="en-US" sz="2000" b="1" dirty="0" smtClean="0">
                <a:latin typeface="Times New Roman" pitchFamily="18" charset="0"/>
                <a:cs typeface="Times New Roman" pitchFamily="18" charset="0"/>
              </a:rPr>
              <a:t>Follow the handout directions to explore </a:t>
            </a:r>
          </a:p>
          <a:p>
            <a:pPr>
              <a:spcBef>
                <a:spcPct val="50000"/>
              </a:spcBef>
            </a:pPr>
            <a:r>
              <a:rPr lang="en-US" sz="2400" b="1" dirty="0" smtClean="0">
                <a:latin typeface="Times New Roman" pitchFamily="18" charset="0"/>
                <a:cs typeface="Times New Roman" pitchFamily="18" charset="0"/>
              </a:rPr>
              <a:t>Data Analysis: </a:t>
            </a:r>
          </a:p>
          <a:p>
            <a:pPr>
              <a:spcBef>
                <a:spcPct val="50000"/>
              </a:spcBef>
            </a:pPr>
            <a:r>
              <a:rPr lang="en-US" sz="2400" b="1" dirty="0" smtClean="0">
                <a:latin typeface="Times New Roman" pitchFamily="18" charset="0"/>
                <a:cs typeface="Times New Roman" pitchFamily="18" charset="0"/>
              </a:rPr>
              <a:t>Descriptive Statistics, Histogram, Pie Chart, Bar Chart.</a:t>
            </a:r>
            <a:endParaRPr lang="en-US" sz="2400" b="1" dirty="0"/>
          </a:p>
        </p:txBody>
      </p:sp>
      <p:pic>
        <p:nvPicPr>
          <p:cNvPr id="1026" name="Picture 2" descr="acet-tx-logo"/>
          <p:cNvPicPr>
            <a:picLocks noChangeAspect="1" noChangeArrowheads="1"/>
          </p:cNvPicPr>
          <p:nvPr/>
        </p:nvPicPr>
        <p:blipFill>
          <a:blip r:embed="rId3"/>
          <a:srcRect/>
          <a:stretch>
            <a:fillRect/>
          </a:stretch>
        </p:blipFill>
        <p:spPr bwMode="auto">
          <a:xfrm>
            <a:off x="1295400" y="152400"/>
            <a:ext cx="24384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DCB7CAAB-7DD5-435F-BC9A-830BF08A40A8}" type="slidenum">
              <a:rPr lang="en-US"/>
              <a:pPr/>
              <a:t>8</a:t>
            </a:fld>
            <a:endParaRPr lang="en-US"/>
          </a:p>
        </p:txBody>
      </p:sp>
      <p:sp>
        <p:nvSpPr>
          <p:cNvPr id="870402" name="Text Box 2"/>
          <p:cNvSpPr txBox="1">
            <a:spLocks noChangeArrowheads="1"/>
          </p:cNvSpPr>
          <p:nvPr/>
        </p:nvSpPr>
        <p:spPr bwMode="auto">
          <a:xfrm>
            <a:off x="685800" y="990600"/>
            <a:ext cx="7620000" cy="4985980"/>
          </a:xfrm>
          <a:prstGeom prst="rect">
            <a:avLst/>
          </a:prstGeom>
          <a:noFill/>
          <a:ln w="9525">
            <a:noFill/>
            <a:miter lim="800000"/>
            <a:headEnd/>
            <a:tailEnd/>
          </a:ln>
          <a:effectLst/>
        </p:spPr>
        <p:txBody>
          <a:bodyPr wrap="square">
            <a:spAutoFit/>
          </a:bodyPr>
          <a:lstStyle/>
          <a:p>
            <a:pPr>
              <a:spcBef>
                <a:spcPct val="50000"/>
              </a:spcBef>
            </a:pPr>
            <a:r>
              <a:rPr lang="en-US" sz="1800" b="1" dirty="0" smtClean="0"/>
              <a:t>Statistics With Excel 2007</a:t>
            </a:r>
          </a:p>
          <a:p>
            <a:pPr>
              <a:spcBef>
                <a:spcPct val="50000"/>
              </a:spcBef>
            </a:pPr>
            <a:r>
              <a:rPr lang="en-US" sz="1800" b="1" dirty="0" smtClean="0">
                <a:latin typeface="Times New Roman" pitchFamily="18" charset="0"/>
                <a:cs typeface="Times New Roman" pitchFamily="18" charset="0"/>
              </a:rPr>
              <a:t>Excel Computer Assignment Grading Sheet</a:t>
            </a:r>
          </a:p>
          <a:p>
            <a:pPr marL="342900" indent="-342900" algn="l">
              <a:spcBef>
                <a:spcPct val="50000"/>
              </a:spcBef>
              <a:buAutoNum type="arabicPeriod"/>
            </a:pPr>
            <a:r>
              <a:rPr lang="en-US" sz="1800" dirty="0" smtClean="0">
                <a:latin typeface="Times New Roman" pitchFamily="18" charset="0"/>
                <a:cs typeface="Times New Roman" pitchFamily="18" charset="0"/>
              </a:rPr>
              <a:t>(1 point) Student Name</a:t>
            </a:r>
          </a:p>
          <a:p>
            <a:pPr marL="342900" indent="-342900" algn="l">
              <a:spcBef>
                <a:spcPct val="50000"/>
              </a:spcBef>
              <a:buAutoNum type="arabicPeriod"/>
            </a:pPr>
            <a:r>
              <a:rPr lang="en-US" sz="1800" dirty="0" smtClean="0">
                <a:latin typeface="Times New Roman" pitchFamily="18" charset="0"/>
                <a:cs typeface="Times New Roman" pitchFamily="18" charset="0"/>
              </a:rPr>
              <a:t>(2 points) Enter data and title in Column A centered</a:t>
            </a:r>
          </a:p>
          <a:p>
            <a:pPr marL="342900" indent="-342900" algn="l">
              <a:spcBef>
                <a:spcPct val="50000"/>
              </a:spcBef>
              <a:buAutoNum type="arabicPeriod"/>
            </a:pPr>
            <a:r>
              <a:rPr lang="en-US" sz="1800" dirty="0" smtClean="0">
                <a:latin typeface="Times New Roman" pitchFamily="18" charset="0"/>
                <a:cs typeface="Times New Roman" pitchFamily="18" charset="0"/>
              </a:rPr>
              <a:t>(2 points) Order data in Column B centered</a:t>
            </a:r>
          </a:p>
          <a:p>
            <a:pPr marL="342900" indent="-342900" algn="l">
              <a:spcBef>
                <a:spcPct val="50000"/>
              </a:spcBef>
              <a:buAutoNum type="arabicPeriod"/>
            </a:pPr>
            <a:r>
              <a:rPr lang="en-US" sz="1800" dirty="0" smtClean="0">
                <a:latin typeface="Times New Roman" pitchFamily="18" charset="0"/>
                <a:cs typeface="Times New Roman" pitchFamily="18" charset="0"/>
              </a:rPr>
              <a:t>(2 points) Use formula to average data in cell B22</a:t>
            </a:r>
          </a:p>
          <a:p>
            <a:pPr marL="342900" indent="-342900" algn="l">
              <a:spcBef>
                <a:spcPct val="50000"/>
              </a:spcBef>
              <a:buAutoNum type="arabicPeriod"/>
            </a:pPr>
            <a:r>
              <a:rPr lang="en-US" sz="1800" dirty="0" smtClean="0">
                <a:latin typeface="Times New Roman" pitchFamily="18" charset="0"/>
                <a:cs typeface="Times New Roman" pitchFamily="18" charset="0"/>
              </a:rPr>
              <a:t>(2 points) Enter data and title in Column  C flush right</a:t>
            </a:r>
          </a:p>
          <a:p>
            <a:pPr marL="342900" indent="-342900" algn="l">
              <a:spcBef>
                <a:spcPct val="50000"/>
              </a:spcBef>
              <a:buAutoNum type="arabicPeriod"/>
            </a:pPr>
            <a:r>
              <a:rPr lang="en-US" sz="1800" dirty="0" smtClean="0">
                <a:latin typeface="Times New Roman" pitchFamily="18" charset="0"/>
                <a:cs typeface="Times New Roman" pitchFamily="18" charset="0"/>
              </a:rPr>
              <a:t>(2 points) Enter data in Column D flush left</a:t>
            </a:r>
          </a:p>
          <a:p>
            <a:pPr marL="342900" indent="-342900" algn="l">
              <a:spcBef>
                <a:spcPct val="50000"/>
              </a:spcBef>
              <a:buAutoNum type="arabicPeriod"/>
            </a:pPr>
            <a:r>
              <a:rPr lang="en-US" sz="1800" dirty="0" smtClean="0">
                <a:latin typeface="Times New Roman" pitchFamily="18" charset="0"/>
                <a:cs typeface="Times New Roman" pitchFamily="18" charset="0"/>
              </a:rPr>
              <a:t>(2 points) All machine generated descriptive statistics is readable</a:t>
            </a:r>
          </a:p>
          <a:p>
            <a:pPr marL="342900" indent="-342900" algn="l">
              <a:spcBef>
                <a:spcPct val="50000"/>
              </a:spcBef>
              <a:buAutoNum type="arabicPeriod"/>
            </a:pPr>
            <a:r>
              <a:rPr lang="en-US" sz="1800" dirty="0" smtClean="0">
                <a:latin typeface="Times New Roman" pitchFamily="18" charset="0"/>
                <a:cs typeface="Times New Roman" pitchFamily="18" charset="0"/>
              </a:rPr>
              <a:t>(5 points)Histogram matches sample</a:t>
            </a:r>
          </a:p>
          <a:p>
            <a:pPr marL="342900" indent="-342900" algn="l">
              <a:spcBef>
                <a:spcPct val="50000"/>
              </a:spcBef>
              <a:buAutoNum type="arabicPeriod"/>
            </a:pPr>
            <a:r>
              <a:rPr lang="en-US" sz="1800" dirty="0" smtClean="0">
                <a:latin typeface="Times New Roman" pitchFamily="18" charset="0"/>
                <a:cs typeface="Times New Roman" pitchFamily="18" charset="0"/>
              </a:rPr>
              <a:t>(4 points) Pie chart matches sample </a:t>
            </a:r>
          </a:p>
          <a:p>
            <a:pPr marL="342900" indent="-342900" algn="l">
              <a:spcBef>
                <a:spcPct val="50000"/>
              </a:spcBef>
              <a:buAutoNum type="arabicPeriod"/>
            </a:pPr>
            <a:r>
              <a:rPr lang="en-US" sz="1800" dirty="0" smtClean="0">
                <a:latin typeface="Times New Roman" pitchFamily="18" charset="0"/>
                <a:cs typeface="Times New Roman" pitchFamily="18" charset="0"/>
              </a:rPr>
              <a:t>(3 points) Bar Chart matches sample	</a:t>
            </a:r>
            <a:r>
              <a:rPr lang="en-US" sz="2000" b="1" dirty="0" smtClean="0">
                <a:latin typeface="Times New Roman" pitchFamily="18" charset="0"/>
                <a:cs typeface="Times New Roman" pitchFamily="18" charset="0"/>
              </a:rPr>
              <a:t> </a:t>
            </a:r>
          </a:p>
        </p:txBody>
      </p:sp>
      <p:pic>
        <p:nvPicPr>
          <p:cNvPr id="1026" name="Picture 2" descr="acet-tx-logo"/>
          <p:cNvPicPr>
            <a:picLocks noChangeAspect="1" noChangeArrowheads="1"/>
          </p:cNvPicPr>
          <p:nvPr/>
        </p:nvPicPr>
        <p:blipFill>
          <a:blip r:embed="rId3"/>
          <a:srcRect/>
          <a:stretch>
            <a:fillRect/>
          </a:stretch>
        </p:blipFill>
        <p:spPr bwMode="auto">
          <a:xfrm>
            <a:off x="1295400" y="152400"/>
            <a:ext cx="24384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1"/>
          <p:cNvSpPr>
            <a:spLocks noGrp="1"/>
          </p:cNvSpPr>
          <p:nvPr>
            <p:ph type="sldNum" sz="quarter" idx="10"/>
          </p:nvPr>
        </p:nvSpPr>
        <p:spPr/>
        <p:txBody>
          <a:bodyPr/>
          <a:lstStyle/>
          <a:p>
            <a:fld id="{DCB7CAAB-7DD5-435F-BC9A-830BF08A40A8}" type="slidenum">
              <a:rPr lang="en-US"/>
              <a:pPr/>
              <a:t>9</a:t>
            </a:fld>
            <a:endParaRPr lang="en-US"/>
          </a:p>
        </p:txBody>
      </p:sp>
      <p:sp>
        <p:nvSpPr>
          <p:cNvPr id="870402" name="Text Box 2"/>
          <p:cNvSpPr txBox="1">
            <a:spLocks noChangeArrowheads="1"/>
          </p:cNvSpPr>
          <p:nvPr/>
        </p:nvSpPr>
        <p:spPr bwMode="auto">
          <a:xfrm>
            <a:off x="685800" y="990600"/>
            <a:ext cx="7620000" cy="3970318"/>
          </a:xfrm>
          <a:prstGeom prst="rect">
            <a:avLst/>
          </a:prstGeom>
          <a:noFill/>
          <a:ln w="9525">
            <a:noFill/>
            <a:miter lim="800000"/>
            <a:headEnd/>
            <a:tailEnd/>
          </a:ln>
          <a:effectLst/>
        </p:spPr>
        <p:txBody>
          <a:bodyPr wrap="square">
            <a:spAutoFit/>
          </a:bodyPr>
          <a:lstStyle/>
          <a:p>
            <a:pPr>
              <a:spcBef>
                <a:spcPct val="50000"/>
              </a:spcBef>
            </a:pPr>
            <a:r>
              <a:rPr lang="en-US" sz="1800" b="1" dirty="0" smtClean="0"/>
              <a:t>Statistics With Excel 2007</a:t>
            </a:r>
          </a:p>
          <a:p>
            <a:pPr>
              <a:spcBef>
                <a:spcPct val="50000"/>
              </a:spcBef>
            </a:pPr>
            <a:r>
              <a:rPr lang="en-US" sz="1800" b="1" dirty="0" smtClean="0">
                <a:latin typeface="Times New Roman" pitchFamily="18" charset="0"/>
                <a:cs typeface="Times New Roman" pitchFamily="18" charset="0"/>
              </a:rPr>
              <a:t>Excel Computer Linear Regression Assignment</a:t>
            </a:r>
          </a:p>
          <a:p>
            <a:pPr marL="342900" indent="-342900" algn="l">
              <a:spcBef>
                <a:spcPct val="50000"/>
              </a:spcBef>
              <a:buFont typeface="+mj-lt"/>
              <a:buAutoNum type="arabicPeriod"/>
            </a:pPr>
            <a:r>
              <a:rPr lang="en-US" sz="1800" dirty="0" smtClean="0">
                <a:latin typeface="Times New Roman" pitchFamily="18" charset="0"/>
                <a:cs typeface="Times New Roman" pitchFamily="18" charset="0"/>
              </a:rPr>
              <a:t> Enter Test I grades into Column A</a:t>
            </a:r>
          </a:p>
          <a:p>
            <a:pPr marL="342900" indent="-342900" algn="l">
              <a:spcBef>
                <a:spcPct val="50000"/>
              </a:spcBef>
              <a:buFont typeface="+mj-lt"/>
              <a:buAutoNum type="arabicPeriod"/>
            </a:pPr>
            <a:r>
              <a:rPr lang="en-US" sz="1800" dirty="0" smtClean="0">
                <a:latin typeface="Times New Roman" pitchFamily="18" charset="0"/>
                <a:cs typeface="Times New Roman" pitchFamily="18" charset="0"/>
              </a:rPr>
              <a:t>Enter Test II grades into Column B</a:t>
            </a:r>
          </a:p>
          <a:p>
            <a:pPr marL="342900" indent="-342900" algn="l">
              <a:spcBef>
                <a:spcPct val="50000"/>
              </a:spcBef>
              <a:buFont typeface="+mj-lt"/>
              <a:buAutoNum type="arabicPeriod"/>
            </a:pPr>
            <a:r>
              <a:rPr lang="en-US" sz="1800" dirty="0" smtClean="0">
                <a:latin typeface="Times New Roman" pitchFamily="18" charset="0"/>
                <a:cs typeface="Times New Roman" pitchFamily="18" charset="0"/>
              </a:rPr>
              <a:t>Draw a scatter plot for the results of Test I Grades versus Test II grades</a:t>
            </a:r>
          </a:p>
          <a:p>
            <a:pPr marL="342900" indent="-342900" algn="l">
              <a:spcBef>
                <a:spcPct val="50000"/>
              </a:spcBef>
              <a:buFont typeface="+mj-lt"/>
              <a:buAutoNum type="arabicPeriod"/>
            </a:pPr>
            <a:r>
              <a:rPr lang="en-US" sz="1800" dirty="0" smtClean="0">
                <a:latin typeface="Times New Roman" pitchFamily="18" charset="0"/>
                <a:cs typeface="Times New Roman" pitchFamily="18" charset="0"/>
              </a:rPr>
              <a:t>Write the equation for the simple linear regression line.</a:t>
            </a:r>
          </a:p>
          <a:p>
            <a:pPr marL="342900" indent="-342900" algn="l">
              <a:spcBef>
                <a:spcPct val="50000"/>
              </a:spcBef>
              <a:buFont typeface="+mj-lt"/>
              <a:buAutoNum type="arabicPeriod"/>
            </a:pPr>
            <a:r>
              <a:rPr lang="en-US" sz="1800" dirty="0" smtClean="0">
                <a:latin typeface="Times New Roman" pitchFamily="18" charset="0"/>
                <a:cs typeface="Times New Roman" pitchFamily="18" charset="0"/>
              </a:rPr>
              <a:t>Compute </a:t>
            </a:r>
            <a:r>
              <a:rPr lang="en-US" sz="1800" i="1" dirty="0" smtClean="0">
                <a:latin typeface="Times New Roman" pitchFamily="18" charset="0"/>
                <a:cs typeface="Times New Roman" pitchFamily="18" charset="0"/>
              </a:rPr>
              <a:t>r.</a:t>
            </a:r>
            <a:endParaRPr lang="en-US" sz="1800" dirty="0" smtClean="0">
              <a:latin typeface="Times New Roman" pitchFamily="18" charset="0"/>
              <a:cs typeface="Times New Roman" pitchFamily="18" charset="0"/>
            </a:endParaRPr>
          </a:p>
          <a:p>
            <a:pPr marL="342900" indent="-342900" algn="l">
              <a:spcBef>
                <a:spcPct val="50000"/>
              </a:spcBef>
              <a:buFont typeface="+mj-lt"/>
              <a:buAutoNum type="arabicPeriod"/>
            </a:pPr>
            <a:r>
              <a:rPr lang="en-US" sz="1800" dirty="0" smtClean="0">
                <a:latin typeface="Times New Roman" pitchFamily="18" charset="0"/>
                <a:cs typeface="Times New Roman" pitchFamily="18" charset="0"/>
              </a:rPr>
              <a:t>Compute </a:t>
            </a:r>
            <a:r>
              <a:rPr lang="en-US" sz="1800" i="1" dirty="0" smtClean="0">
                <a:latin typeface="Times New Roman" pitchFamily="18" charset="0"/>
                <a:cs typeface="Times New Roman" pitchFamily="18" charset="0"/>
              </a:rPr>
              <a:t>R squared.</a:t>
            </a:r>
            <a:endParaRPr lang="en-US" sz="1800" dirty="0" smtClean="0">
              <a:latin typeface="Times New Roman" pitchFamily="18" charset="0"/>
              <a:cs typeface="Times New Roman" pitchFamily="18" charset="0"/>
            </a:endParaRPr>
          </a:p>
          <a:p>
            <a:pPr marL="342900" indent="-342900" algn="l">
              <a:spcBef>
                <a:spcPct val="50000"/>
              </a:spcBef>
              <a:buFont typeface="+mj-lt"/>
              <a:buAutoNum type="arabicPeriod"/>
            </a:pPr>
            <a:r>
              <a:rPr lang="en-US" sz="1800" dirty="0" smtClean="0">
                <a:latin typeface="Times New Roman" pitchFamily="18" charset="0"/>
                <a:cs typeface="Times New Roman" pitchFamily="18" charset="0"/>
              </a:rPr>
              <a:t>Predict your next test grade. After you have your Test III results compare your prediction to the actual grade. Discuss in a one-half page essay</a:t>
            </a:r>
            <a:r>
              <a:rPr lang="en-US" sz="1800" dirty="0" smtClean="0">
                <a:latin typeface="Times New Roman" pitchFamily="18" charset="0"/>
                <a:cs typeface="Times New Roman" pitchFamily="18" charset="0"/>
              </a:rPr>
              <a:t>.</a:t>
            </a:r>
            <a:endParaRPr lang="en-US" sz="1800" dirty="0" smtClean="0">
              <a:latin typeface="Times New Roman" pitchFamily="18" charset="0"/>
              <a:cs typeface="Times New Roman" pitchFamily="18" charset="0"/>
            </a:endParaRPr>
          </a:p>
        </p:txBody>
      </p:sp>
      <p:pic>
        <p:nvPicPr>
          <p:cNvPr id="1026" name="Picture 2" descr="acet-tx-logo"/>
          <p:cNvPicPr>
            <a:picLocks noChangeAspect="1" noChangeArrowheads="1"/>
          </p:cNvPicPr>
          <p:nvPr/>
        </p:nvPicPr>
        <p:blipFill>
          <a:blip r:embed="rId3"/>
          <a:srcRect/>
          <a:stretch>
            <a:fillRect/>
          </a:stretch>
        </p:blipFill>
        <p:spPr bwMode="auto">
          <a:xfrm>
            <a:off x="1295400" y="152400"/>
            <a:ext cx="2438400" cy="68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03_05_22 Tiffany for Fulford">
  <a:themeElements>
    <a:clrScheme name="03_05_22 Tiffany for Fulford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03_05_22 Tiffany for Fulfo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charset="0"/>
          </a:defRPr>
        </a:defPPr>
      </a:lstStyle>
    </a:lnDef>
  </a:objectDefaults>
  <a:extraClrSchemeLst>
    <a:extraClrScheme>
      <a:clrScheme name="03_05_22 Tiffany for Fulford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03_05_22 Tiffany for Fulford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03_05_22 Tiffany for Fulford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03_05_22 Tiffany for Fulford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03_05_22 Tiffany for Fulford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03_05_22 Tiffany for Fulford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03_05_22 Tiffany for Fulford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03_05_22 Tiffany for Fulford</Template>
  <TotalTime>0</TotalTime>
  <Words>387</Words>
  <Application>Microsoft PowerPoint</Application>
  <PresentationFormat>On-screen Show (4:3)</PresentationFormat>
  <Paragraphs>120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03_05_22 Tiffany for Fulford</vt:lpstr>
      <vt:lpstr>Slide 1</vt:lpstr>
      <vt:lpstr>Slide 2</vt:lpstr>
      <vt:lpstr>Slide 3</vt:lpstr>
      <vt:lpstr>Slide 4</vt:lpstr>
      <vt:lpstr>Slide 5</vt:lpstr>
      <vt:lpstr>Slide 6</vt:lpstr>
      <vt:lpstr>Slide 7</vt:lpstr>
      <vt:lpstr>Slide 8</vt:lpstr>
      <vt:lpstr>Slide 9</vt:lpstr>
      <vt:lpstr>Slide 10</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 AFRICA CEIBA DEVELOPMENT  RESERVOIR MANAGEMENT</dc:title>
  <dc:creator/>
  <cp:lastModifiedBy/>
  <cp:revision>544</cp:revision>
  <cp:lastPrinted>2002-08-12T18:30:14Z</cp:lastPrinted>
  <dcterms:created xsi:type="dcterms:W3CDTF">2003-05-23T22:47:27Z</dcterms:created>
  <dcterms:modified xsi:type="dcterms:W3CDTF">2008-10-02T20:08:31Z</dcterms:modified>
</cp:coreProperties>
</file>